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31" r:id="rId4"/>
    <p:sldMasterId id="2147483741" r:id="rId5"/>
  </p:sldMasterIdLst>
  <p:notesMasterIdLst>
    <p:notesMasterId r:id="rId49"/>
  </p:notesMasterIdLst>
  <p:sldIdLst>
    <p:sldId id="2147477715" r:id="rId6"/>
    <p:sldId id="2147477692" r:id="rId7"/>
    <p:sldId id="2147477709" r:id="rId8"/>
    <p:sldId id="256" r:id="rId9"/>
    <p:sldId id="2147477712" r:id="rId10"/>
    <p:sldId id="2570" r:id="rId11"/>
    <p:sldId id="2147477649" r:id="rId12"/>
    <p:sldId id="2147477690" r:id="rId13"/>
    <p:sldId id="307" r:id="rId14"/>
    <p:sldId id="257" r:id="rId15"/>
    <p:sldId id="2147477720" r:id="rId16"/>
    <p:sldId id="2147477721" r:id="rId17"/>
    <p:sldId id="2147477722" r:id="rId18"/>
    <p:sldId id="2147477723" r:id="rId19"/>
    <p:sldId id="2147477724" r:id="rId20"/>
    <p:sldId id="2147477725" r:id="rId21"/>
    <p:sldId id="2147477726" r:id="rId22"/>
    <p:sldId id="2147477727" r:id="rId23"/>
    <p:sldId id="2147477728" r:id="rId24"/>
    <p:sldId id="2147477729" r:id="rId25"/>
    <p:sldId id="2147477707" r:id="rId26"/>
    <p:sldId id="2147477714" r:id="rId27"/>
    <p:sldId id="2147477713" r:id="rId28"/>
    <p:sldId id="2147477694" r:id="rId29"/>
    <p:sldId id="270" r:id="rId30"/>
    <p:sldId id="2147477711" r:id="rId31"/>
    <p:sldId id="2147477695" r:id="rId32"/>
    <p:sldId id="2147477698" r:id="rId33"/>
    <p:sldId id="2147477699" r:id="rId34"/>
    <p:sldId id="272" r:id="rId35"/>
    <p:sldId id="273" r:id="rId36"/>
    <p:sldId id="274" r:id="rId37"/>
    <p:sldId id="275" r:id="rId38"/>
    <p:sldId id="276" r:id="rId39"/>
    <p:sldId id="277" r:id="rId40"/>
    <p:sldId id="278" r:id="rId41"/>
    <p:sldId id="2147477700" r:id="rId42"/>
    <p:sldId id="279" r:id="rId43"/>
    <p:sldId id="280" r:id="rId44"/>
    <p:sldId id="2147477705" r:id="rId45"/>
    <p:sldId id="283" r:id="rId46"/>
    <p:sldId id="284" r:id="rId47"/>
    <p:sldId id="21474777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4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35DD46-6CE0-4540-8A37-D95BBAA5DFE3}" v="10" dt="2026-06-05T14:42:52.099"/>
    <p1510:client id="{9ED9D925-C671-47F4-88BE-96DEED86F014}" v="28" dt="2026-06-05T13:49:11.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83" autoAdjust="0"/>
    <p:restoredTop sz="82540" autoAdjust="0"/>
  </p:normalViewPr>
  <p:slideViewPr>
    <p:cSldViewPr snapToGrid="0">
      <p:cViewPr varScale="1">
        <p:scale>
          <a:sx n="61" d="100"/>
          <a:sy n="61" d="100"/>
        </p:scale>
        <p:origin x="300"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40BE0-3930-45EE-BED3-1B996A249AE9}"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45A45-38DA-45BD-9F59-FF62CCCFC92B}" type="slidenum">
              <a:rPr lang="en-US" smtClean="0"/>
              <a:t>‹#›</a:t>
            </a:fld>
            <a:endParaRPr lang="en-US"/>
          </a:p>
        </p:txBody>
      </p:sp>
    </p:spTree>
    <p:extLst>
      <p:ext uri="{BB962C8B-B14F-4D97-AF65-F5344CB8AC3E}">
        <p14:creationId xmlns:p14="http://schemas.microsoft.com/office/powerpoint/2010/main" val="224824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177/0046958024124907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7C537-D19B-013D-17F7-96AD95273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9D776-D646-9028-634A-45484CC34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589B9-F861-57EB-2328-F0B0B174E459}"/>
              </a:ext>
            </a:extLst>
          </p:cNvPr>
          <p:cNvSpPr>
            <a:spLocks noGrp="1"/>
          </p:cNvSpPr>
          <p:nvPr>
            <p:ph type="body" idx="1"/>
          </p:nvPr>
        </p:nvSpPr>
        <p:spPr/>
        <p:txBody>
          <a:bodyPr/>
          <a:lstStyle/>
          <a:p>
            <a:r>
              <a:rPr lang="en-US" dirty="0"/>
              <a:t>
HPI’s work has played a role in shaping policy and practice across a wide range of topics.  Here are examples of key topics within our portfolio.  </a:t>
            </a:r>
          </a:p>
          <a:p>
            <a:endParaRPr lang="en-US" dirty="0"/>
          </a:p>
          <a:p>
            <a:r>
              <a:rPr lang="en-US" dirty="0"/>
              <a:t>Currently there is a workforce shortage in radiology that is a priority concern for ACR members, and we know that the challenges are experienced by other medical specialties as well.  We have a large body of work aimed at understanding the supply side and demand side drivers of this shortage, and what it means for patients.   What we are finding is that the primary issue is growth in imaging, often overused or unnecessary imaging, that is creating a cycle of unsustainable volume that is associated with higher turnover and attrition 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turnaround time paper this week</a:t>
            </a:r>
          </a:p>
          <a:p>
            <a:endParaRPr lang="en-US" dirty="0"/>
          </a:p>
          <a:p>
            <a:r>
              <a:rPr lang="en-US" dirty="0"/>
              <a:t>Cancer imaging is a consistent priority for our research.</a:t>
            </a:r>
          </a:p>
          <a:p>
            <a:endParaRPr lang="en-US" dirty="0"/>
          </a:p>
        </p:txBody>
      </p:sp>
      <p:sp>
        <p:nvSpPr>
          <p:cNvPr id="4" name="Slide Number Placeholder 3">
            <a:extLst>
              <a:ext uri="{FF2B5EF4-FFF2-40B4-BE49-F238E27FC236}">
                <a16:creationId xmlns:a16="http://schemas.microsoft.com/office/drawing/2014/main" id="{ABF7DA22-19C3-7DB2-3F01-E8AC35A008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ABE8F3-5121-455D-8089-6149637DCB17}" type="slidenum">
              <a:rPr kumimoji="0"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Calibri" panose="020F0502020204030204"/>
              <a:cs typeface="Arial"/>
            </a:endParaRPr>
          </a:p>
        </p:txBody>
      </p:sp>
    </p:spTree>
    <p:extLst>
      <p:ext uri="{BB962C8B-B14F-4D97-AF65-F5344CB8AC3E}">
        <p14:creationId xmlns:p14="http://schemas.microsoft.com/office/powerpoint/2010/main" val="365351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37901" rtl="0" eaLnBrk="1" fontAlgn="auto" latinLnBrk="0" hangingPunct="1">
              <a:lnSpc>
                <a:spcPct val="100000"/>
              </a:lnSpc>
              <a:spcBef>
                <a:spcPts val="0"/>
              </a:spcBef>
              <a:spcAft>
                <a:spcPts val="0"/>
              </a:spcAft>
              <a:buClrTx/>
              <a:buSzTx/>
              <a:buFontTx/>
              <a:buNone/>
              <a:tabLst/>
              <a:defRPr/>
            </a:pPr>
            <a:fld id="{6E61163A-1A87-447B-B83A-BF586E014007}" type="slidenum">
              <a:rPr kumimoji="0" lang="en-US" sz="1200" b="0" i="0" u="none" strike="noStrike" kern="1200" cap="none" spc="0" normalizeH="0" baseline="0" noProof="0" smtClean="0">
                <a:ln>
                  <a:noFill/>
                </a:ln>
                <a:solidFill>
                  <a:prstClr val="black"/>
                </a:solidFill>
                <a:effectLst/>
                <a:uLnTx/>
                <a:uFillTx/>
                <a:latin typeface="Calibri"/>
                <a:ea typeface="Calibri" panose="020F0502020204030204"/>
                <a:cs typeface="Arial"/>
              </a:rPr>
              <a:pPr marL="0" marR="0" lvl="0" indent="0" algn="r" defTabSz="83790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Calibri" panose="020F0502020204030204"/>
              <a:cs typeface="Arial"/>
            </a:endParaRPr>
          </a:p>
        </p:txBody>
      </p:sp>
    </p:spTree>
    <p:extLst>
      <p:ext uri="{BB962C8B-B14F-4D97-AF65-F5344CB8AC3E}">
        <p14:creationId xmlns:p14="http://schemas.microsoft.com/office/powerpoint/2010/main" val="133062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HPI publications and evidence is critical to ensuring patient access to radiology services.  Here are examples of active or recent policy change, with a key finding from recent HPI research studies that informed that policy through advocacy.  You can see that these represent important issues for ACR members:  </a:t>
            </a:r>
          </a:p>
          <a:p>
            <a:pPr marL="171450" indent="-171450">
              <a:buFont typeface="Arial" panose="020B0604020202020204" pitchFamily="34" charset="0"/>
              <a:buChar char="•"/>
            </a:pPr>
            <a:r>
              <a:rPr lang="en-US" b="0" dirty="0"/>
              <a:t>Reimbursement for CT Colonography screening</a:t>
            </a:r>
          </a:p>
          <a:p>
            <a:pPr marL="171450" indent="-171450">
              <a:buFont typeface="Arial" panose="020B0604020202020204" pitchFamily="34" charset="0"/>
              <a:buChar char="•"/>
            </a:pPr>
            <a:r>
              <a:rPr lang="en-US" b="0" dirty="0"/>
              <a:t>Physician reimbursement</a:t>
            </a:r>
          </a:p>
          <a:p>
            <a:pPr marL="171450" indent="-171450">
              <a:buFont typeface="Arial" panose="020B0604020202020204" pitchFamily="34" charset="0"/>
              <a:buChar char="•"/>
            </a:pPr>
            <a:r>
              <a:rPr lang="en-US" b="0" dirty="0"/>
              <a:t>No Surprises Act</a:t>
            </a:r>
          </a:p>
          <a:p>
            <a:pPr marL="171450" indent="-171450">
              <a:buFont typeface="Arial" panose="020B0604020202020204" pitchFamily="34" charset="0"/>
              <a:buChar char="•"/>
            </a:pPr>
            <a:r>
              <a:rPr lang="en-US" b="0" dirty="0"/>
              <a:t>Value –based payments in MIPS</a:t>
            </a:r>
          </a:p>
          <a:p>
            <a:pPr marL="171450" indent="-171450">
              <a:buFont typeface="Arial" panose="020B0604020202020204" pitchFamily="34" charset="0"/>
              <a:buChar char="•"/>
            </a:pPr>
            <a:r>
              <a:rPr lang="en-US" b="0" dirty="0"/>
              <a:t>RO alternative payment model</a:t>
            </a:r>
          </a:p>
          <a:p>
            <a:endParaRPr lang="en-US" b="1" dirty="0"/>
          </a:p>
          <a:p>
            <a:r>
              <a:rPr lang="en-US" b="0" u="sng" dirty="0"/>
              <a:t>References</a:t>
            </a:r>
          </a:p>
          <a:p>
            <a:endParaRPr lang="en-US" b="1" dirty="0"/>
          </a:p>
          <a:p>
            <a:r>
              <a:rPr lang="en-US" b="1" dirty="0"/>
              <a:t>CTC equity study:</a:t>
            </a:r>
          </a:p>
          <a:p>
            <a:pPr marL="171450"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highlight>
                  <a:srgbClr val="FFFFFF"/>
                </a:highlight>
                <a:latin typeface="BlinkMacSystemFont"/>
              </a:rPr>
              <a:t>Christensen EW, Sanelli PC, Rula EY, Chang KJ, Moreno CC, </a:t>
            </a:r>
            <a:r>
              <a:rPr lang="en-US" b="0" i="0" dirty="0" err="1">
                <a:solidFill>
                  <a:srgbClr val="212121"/>
                </a:solidFill>
                <a:effectLst/>
                <a:highlight>
                  <a:srgbClr val="FFFFFF"/>
                </a:highlight>
                <a:latin typeface="BlinkMacSystemFont"/>
              </a:rPr>
              <a:t>Bruining</a:t>
            </a:r>
            <a:r>
              <a:rPr lang="en-US" b="0" i="0" dirty="0">
                <a:solidFill>
                  <a:srgbClr val="212121"/>
                </a:solidFill>
                <a:effectLst/>
                <a:highlight>
                  <a:srgbClr val="FFFFFF"/>
                </a:highlight>
                <a:latin typeface="BlinkMacSystemFont"/>
              </a:rPr>
              <a:t> DH, Yee J. Sociodemographic Factors and Screening CT Colonography Use Among Medicare Beneficiaries. AJR Am J </a:t>
            </a:r>
            <a:r>
              <a:rPr lang="en-US" b="0" i="0" dirty="0" err="1">
                <a:solidFill>
                  <a:srgbClr val="212121"/>
                </a:solidFill>
                <a:effectLst/>
                <a:highlight>
                  <a:srgbClr val="FFFFFF"/>
                </a:highlight>
                <a:latin typeface="BlinkMacSystemFont"/>
              </a:rPr>
              <a:t>Roentgenol</a:t>
            </a:r>
            <a:r>
              <a:rPr lang="en-US" b="0" i="0" dirty="0">
                <a:solidFill>
                  <a:srgbClr val="212121"/>
                </a:solidFill>
                <a:effectLst/>
                <a:highlight>
                  <a:srgbClr val="FFFFFF"/>
                </a:highlight>
                <a:latin typeface="BlinkMacSystemFont"/>
              </a:rPr>
              <a:t>. 2024 Jan;222(1):e2329703.</a:t>
            </a:r>
          </a:p>
          <a:p>
            <a:pPr marL="171450"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mn-lt"/>
                <a:ea typeface="+mn-ea"/>
                <a:cs typeface="+mn-cs"/>
              </a:rPr>
              <a:t>Kao SZ, Sanmartin MX, Yee J, Chang KJ, Moreno CA, Brewington C, Bruining DH, Christensen EW, Rula EY, Sanelli PC. Cost-Effectiveness of CT Colonography Under Real-World Colorectal Cancer Screening Adherence for Black and White Populations. Cancer Med. 2025 Nov;14(21):e71290. </a:t>
            </a:r>
            <a:r>
              <a:rPr lang="en-US" sz="1100" b="0" i="0" kern="1200" dirty="0" err="1">
                <a:solidFill>
                  <a:schemeClr val="tx1"/>
                </a:solidFill>
                <a:effectLst/>
                <a:latin typeface="+mn-lt"/>
                <a:ea typeface="+mn-ea"/>
                <a:cs typeface="+mn-cs"/>
              </a:rPr>
              <a:t>doi</a:t>
            </a:r>
            <a:r>
              <a:rPr lang="en-US" sz="1100" b="0" i="0" kern="1200" dirty="0">
                <a:solidFill>
                  <a:schemeClr val="tx1"/>
                </a:solidFill>
                <a:effectLst/>
                <a:latin typeface="+mn-lt"/>
                <a:ea typeface="+mn-ea"/>
                <a:cs typeface="+mn-cs"/>
              </a:rPr>
              <a:t>: 10.1002/cam4.71290</a:t>
            </a:r>
          </a:p>
          <a:p>
            <a:pPr marL="171450"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212121"/>
              </a:solidFill>
              <a:effectLst/>
              <a:highlight>
                <a:srgbClr val="FFFFFF"/>
              </a:highlight>
              <a:latin typeface="BlinkMacSystemFont"/>
            </a:endParaRPr>
          </a:p>
          <a:p>
            <a:endParaRPr lang="en-US" b="0" i="0" dirty="0">
              <a:solidFill>
                <a:srgbClr val="212121"/>
              </a:solidFill>
              <a:effectLst/>
              <a:highlight>
                <a:srgbClr val="FFFFFF"/>
              </a:highlight>
              <a:latin typeface="BlinkMacSystemFont"/>
            </a:endParaRPr>
          </a:p>
          <a:p>
            <a:pPr marL="0" marR="0" lvl="0" indent="0" algn="l" defTabSz="837901"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highlight>
                  <a:srgbClr val="FFFFFF"/>
                </a:highlight>
                <a:latin typeface="BlinkMacSystemFont"/>
              </a:rPr>
              <a:t>Strengthening Medicare (reimbursement):</a:t>
            </a:r>
          </a:p>
          <a:p>
            <a:pPr marL="171450"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highlight>
                  <a:srgbClr val="FFFFFF"/>
                </a:highlight>
                <a:latin typeface="Open Sans" panose="020B0606030504020204" pitchFamily="34" charset="0"/>
              </a:rPr>
              <a:t>Christensen EW, Nicola GN, Rula EY, Nicola LP, Hirsch JA. Medicare Volume Growth and Shift in Payments From Physicians to Non-Physician Practitioners Under Statutory Budget Neutrality. </a:t>
            </a:r>
            <a:r>
              <a:rPr lang="en-US" b="0" i="1" dirty="0">
                <a:solidFill>
                  <a:srgbClr val="333333"/>
                </a:solidFill>
                <a:effectLst/>
                <a:highlight>
                  <a:srgbClr val="FFFFFF"/>
                </a:highlight>
                <a:latin typeface="Open Sans" panose="020B0606030504020204" pitchFamily="34" charset="0"/>
              </a:rPr>
              <a:t>INQUIRY: The Journal of Health Care Organization, Provision, and Financing</a:t>
            </a:r>
            <a:r>
              <a:rPr lang="en-US" b="0" i="0" dirty="0">
                <a:solidFill>
                  <a:srgbClr val="333333"/>
                </a:solidFill>
                <a:effectLst/>
                <a:highlight>
                  <a:srgbClr val="FFFFFF"/>
                </a:highlight>
                <a:latin typeface="Open Sans" panose="020B0606030504020204" pitchFamily="34" charset="0"/>
              </a:rPr>
              <a:t>. 2024;61. doi:</a:t>
            </a:r>
            <a:r>
              <a:rPr lang="en-US" b="0" i="0" u="sng" dirty="0">
                <a:solidFill>
                  <a:srgbClr val="046FF8"/>
                </a:solidFill>
                <a:effectLst/>
                <a:highlight>
                  <a:srgbClr val="FFFFFF"/>
                </a:highlight>
                <a:latin typeface="Open Sans" panose="020B0606030504020204" pitchFamily="34" charset="0"/>
                <a:hlinkClick r:id="rId3"/>
              </a:rPr>
              <a:t>10.1177/00469580241249076</a:t>
            </a:r>
            <a:endParaRPr lang="en-US" b="0" i="0" dirty="0">
              <a:solidFill>
                <a:srgbClr val="333333"/>
              </a:solidFill>
              <a:effectLst/>
              <a:highlight>
                <a:srgbClr val="FFFFFF"/>
              </a:highlight>
              <a:latin typeface="Open Sans" panose="020B0606030504020204" pitchFamily="34" charset="0"/>
            </a:endParaRPr>
          </a:p>
          <a:p>
            <a:pPr marL="171450"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highlight>
                  <a:srgbClr val="FFFFFF"/>
                </a:highlight>
                <a:latin typeface="BlinkMacSystemFont"/>
              </a:rPr>
              <a:t>Christensen EW, Nicola GN, Rula EY, Nicola LP, Hemingway J, Hirsch JA. Budget Neutrality and Medicare Physician Fee Schedule Reimbursement Trends for Radiologists, 2005 to 2021. J Am Coll </a:t>
            </a:r>
            <a:r>
              <a:rPr lang="en-US" b="0" i="0" dirty="0" err="1">
                <a:solidFill>
                  <a:srgbClr val="212121"/>
                </a:solidFill>
                <a:effectLst/>
                <a:highlight>
                  <a:srgbClr val="FFFFFF"/>
                </a:highlight>
                <a:latin typeface="BlinkMacSystemFont"/>
              </a:rPr>
              <a:t>Radiol</a:t>
            </a:r>
            <a:r>
              <a:rPr lang="en-US" b="0" i="0" dirty="0">
                <a:solidFill>
                  <a:srgbClr val="212121"/>
                </a:solidFill>
                <a:effectLst/>
                <a:highlight>
                  <a:srgbClr val="FFFFFF"/>
                </a:highlight>
                <a:latin typeface="BlinkMacSystemFont"/>
              </a:rPr>
              <a:t>. 2023 Oct;20(10):947-953.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10.1016/j.jacr.2023.07.009.</a:t>
            </a:r>
          </a:p>
          <a:p>
            <a:endParaRPr lang="en-US" b="1" dirty="0"/>
          </a:p>
          <a:p>
            <a:r>
              <a:rPr lang="en-US" b="1" dirty="0"/>
              <a:t>No surprises act studies:</a:t>
            </a:r>
          </a:p>
          <a:p>
            <a:pPr marL="171450" indent="-171450">
              <a:buFont typeface="Arial" panose="020B0604020202020204" pitchFamily="34" charset="0"/>
              <a:buChar char="•"/>
            </a:pPr>
            <a:r>
              <a:rPr lang="en-US" b="0" i="0" dirty="0">
                <a:solidFill>
                  <a:srgbClr val="212121"/>
                </a:solidFill>
                <a:effectLst/>
                <a:highlight>
                  <a:srgbClr val="FFFFFF"/>
                </a:highlight>
                <a:latin typeface="BlinkMacSystemFont"/>
              </a:rPr>
              <a:t>Parikh JR, Drake AR, Waid MD, Rula EY, Christensen EW. Radiologists' Out-of-Network Billing Trends, 2007 to 2021. J Am Coll </a:t>
            </a:r>
            <a:r>
              <a:rPr lang="en-US" b="0" i="0" dirty="0" err="1">
                <a:solidFill>
                  <a:srgbClr val="212121"/>
                </a:solidFill>
                <a:effectLst/>
                <a:highlight>
                  <a:srgbClr val="FFFFFF"/>
                </a:highlight>
                <a:latin typeface="BlinkMacSystemFont"/>
              </a:rPr>
              <a:t>Radiol</a:t>
            </a:r>
            <a:r>
              <a:rPr lang="en-US" b="0" i="0" dirty="0">
                <a:solidFill>
                  <a:srgbClr val="212121"/>
                </a:solidFill>
                <a:effectLst/>
                <a:highlight>
                  <a:srgbClr val="FFFFFF"/>
                </a:highlight>
                <a:latin typeface="BlinkMacSystemFont"/>
              </a:rPr>
              <a:t>. 2024 Jun;21(6):851-857.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10.1016/j.jacr.2023.11.015.</a:t>
            </a:r>
          </a:p>
          <a:p>
            <a:pPr marL="171450" indent="-171450">
              <a:buFont typeface="Arial" panose="020B0604020202020204" pitchFamily="34" charset="0"/>
              <a:buChar char="•"/>
            </a:pPr>
            <a:r>
              <a:rPr lang="en-US" b="0" i="0" dirty="0">
                <a:solidFill>
                  <a:srgbClr val="212121"/>
                </a:solidFill>
                <a:effectLst/>
                <a:highlight>
                  <a:srgbClr val="FFFFFF"/>
                </a:highlight>
                <a:latin typeface="BlinkMacSystemFont"/>
              </a:rPr>
              <a:t>Christensen EW, Waid MD, Hirsch JA, Parikh JR, Raja AS, Rathmell JP, Rula EY. Financial Viability of the No Surprises Act Independent Dispute Resolution Process: Radiology and Other Hospital-Based Specialties. AJR Am J </a:t>
            </a:r>
            <a:r>
              <a:rPr lang="en-US" b="0" i="0" dirty="0" err="1">
                <a:solidFill>
                  <a:srgbClr val="212121"/>
                </a:solidFill>
                <a:effectLst/>
                <a:highlight>
                  <a:srgbClr val="FFFFFF"/>
                </a:highlight>
                <a:latin typeface="BlinkMacSystemFont"/>
              </a:rPr>
              <a:t>Roentgenol</a:t>
            </a:r>
            <a:r>
              <a:rPr lang="en-US" b="0" i="0" dirty="0">
                <a:solidFill>
                  <a:srgbClr val="212121"/>
                </a:solidFill>
                <a:effectLst/>
                <a:highlight>
                  <a:srgbClr val="FFFFFF"/>
                </a:highlight>
                <a:latin typeface="BlinkMacSystemFont"/>
              </a:rPr>
              <a:t>. 2024 Apr;222(4):e2330687.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10.2214/AJR.23.30687.</a:t>
            </a:r>
          </a:p>
          <a:p>
            <a:pPr marL="171450" indent="-171450">
              <a:buFont typeface="Arial" panose="020B0604020202020204" pitchFamily="34" charset="0"/>
              <a:buChar char="•"/>
            </a:pPr>
            <a:r>
              <a:rPr lang="en-US" b="0" i="0" dirty="0">
                <a:solidFill>
                  <a:srgbClr val="212121"/>
                </a:solidFill>
                <a:effectLst/>
                <a:highlight>
                  <a:srgbClr val="FFFFFF"/>
                </a:highlight>
                <a:latin typeface="BlinkMacSystemFont"/>
              </a:rPr>
              <a:t>Heller RE 3rd, Gaines E, Parti N, Duszak R Jr. Federal Out-of-Network Balance Billing Legislation: Context and Implications for Radiology Practices. Radiology. 2021 Sep;300(3):506-511.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10.1148/radiol.2021210491.</a:t>
            </a:r>
          </a:p>
          <a:p>
            <a:endParaRPr lang="en-US" b="0" i="0" dirty="0">
              <a:solidFill>
                <a:srgbClr val="212121"/>
              </a:solidFill>
              <a:effectLst/>
              <a:highlight>
                <a:srgbClr val="FFFFFF"/>
              </a:highlight>
              <a:latin typeface="BlinkMacSystemFont"/>
            </a:endParaRPr>
          </a:p>
          <a:p>
            <a:r>
              <a:rPr lang="en-US" b="1" i="0" dirty="0">
                <a:solidFill>
                  <a:srgbClr val="212121"/>
                </a:solidFill>
                <a:effectLst/>
                <a:highlight>
                  <a:srgbClr val="FFFFFF"/>
                </a:highlight>
                <a:latin typeface="BlinkMacSystemFont"/>
              </a:rPr>
              <a:t>MIPS study:</a:t>
            </a:r>
          </a:p>
          <a:p>
            <a:r>
              <a:rPr lang="en-US" b="0" i="0" dirty="0">
                <a:solidFill>
                  <a:srgbClr val="212121"/>
                </a:solidFill>
                <a:effectLst/>
                <a:highlight>
                  <a:srgbClr val="FFFFFF"/>
                </a:highlight>
                <a:latin typeface="BlinkMacSystemFont"/>
              </a:rPr>
              <a:t>Chung Y, Nicola LP, Liu CM, Rula EY. Radiologists' 2021 Quality Reporting and Performance in Medicare's Merit-Based Incentive Payment System: Analysis by Practice Type. AJR Am J </a:t>
            </a:r>
            <a:r>
              <a:rPr lang="en-US" b="0" i="0" dirty="0" err="1">
                <a:solidFill>
                  <a:srgbClr val="212121"/>
                </a:solidFill>
                <a:effectLst/>
                <a:highlight>
                  <a:srgbClr val="FFFFFF"/>
                </a:highlight>
                <a:latin typeface="BlinkMacSystemFont"/>
              </a:rPr>
              <a:t>Roentgenol</a:t>
            </a:r>
            <a:r>
              <a:rPr lang="en-US" b="0" i="0" dirty="0">
                <a:solidFill>
                  <a:srgbClr val="212121"/>
                </a:solidFill>
                <a:effectLst/>
                <a:highlight>
                  <a:srgbClr val="FFFFFF"/>
                </a:highlight>
                <a:latin typeface="BlinkMacSystemFont"/>
              </a:rPr>
              <a:t>. 2024 Jun;222(6):e2330809.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10.2214/AJR.23.30809.</a:t>
            </a:r>
          </a:p>
          <a:p>
            <a:pPr marL="0" marR="0" lvl="0" indent="0" algn="l" defTabSz="837901"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Chung Y, Liu CM, Nicola LP, Rula EY. Factors Influencing Radiologist Performance in the Merit-Based Incentive Payment System. J Am Coll </a:t>
            </a:r>
            <a:r>
              <a:rPr lang="en-US" sz="1100" b="0" i="0" kern="1200" dirty="0" err="1">
                <a:solidFill>
                  <a:schemeClr val="tx1"/>
                </a:solidFill>
                <a:effectLst/>
                <a:latin typeface="+mn-lt"/>
                <a:ea typeface="+mn-ea"/>
                <a:cs typeface="+mn-cs"/>
              </a:rPr>
              <a:t>Radiol</a:t>
            </a:r>
            <a:r>
              <a:rPr lang="en-US" sz="1100" b="0" i="0" kern="1200" dirty="0">
                <a:solidFill>
                  <a:schemeClr val="tx1"/>
                </a:solidFill>
                <a:effectLst/>
                <a:latin typeface="+mn-lt"/>
                <a:ea typeface="+mn-ea"/>
                <a:cs typeface="+mn-cs"/>
              </a:rPr>
              <a:t>. 2025 May;22(5):561-572. </a:t>
            </a:r>
            <a:r>
              <a:rPr lang="en-US" sz="1100" b="0" i="0" kern="1200" dirty="0" err="1">
                <a:solidFill>
                  <a:schemeClr val="tx1"/>
                </a:solidFill>
                <a:effectLst/>
                <a:latin typeface="+mn-lt"/>
                <a:ea typeface="+mn-ea"/>
                <a:cs typeface="+mn-cs"/>
              </a:rPr>
              <a:t>doi</a:t>
            </a:r>
            <a:r>
              <a:rPr lang="en-US" sz="1100" b="0" i="0" kern="1200" dirty="0">
                <a:solidFill>
                  <a:schemeClr val="tx1"/>
                </a:solidFill>
                <a:effectLst/>
                <a:latin typeface="+mn-lt"/>
                <a:ea typeface="+mn-ea"/>
                <a:cs typeface="+mn-cs"/>
              </a:rPr>
              <a:t>: 10.1016/j.jacr.2025.01.011</a:t>
            </a:r>
          </a:p>
          <a:p>
            <a:endParaRPr lang="en-US" b="0" i="0" dirty="0">
              <a:solidFill>
                <a:srgbClr val="212121"/>
              </a:solidFill>
              <a:effectLst/>
              <a:highlight>
                <a:srgbClr val="FFFFFF"/>
              </a:highlight>
              <a:latin typeface="BlinkMacSystemFont"/>
            </a:endParaRPr>
          </a:p>
          <a:p>
            <a:endParaRPr lang="en-US" b="0" i="0" dirty="0">
              <a:solidFill>
                <a:srgbClr val="212121"/>
              </a:solidFill>
              <a:effectLst/>
              <a:highlight>
                <a:srgbClr val="FFFFFF"/>
              </a:highlight>
              <a:latin typeface="BlinkMacSystemFont"/>
            </a:endParaRPr>
          </a:p>
          <a:p>
            <a:r>
              <a:rPr lang="en-US" b="1" i="0" dirty="0">
                <a:solidFill>
                  <a:srgbClr val="212121"/>
                </a:solidFill>
                <a:effectLst/>
                <a:highlight>
                  <a:srgbClr val="FFFFFF"/>
                </a:highlight>
                <a:latin typeface="BlinkMacSystemFont"/>
              </a:rPr>
              <a:t>ROCR study:</a:t>
            </a:r>
          </a:p>
          <a:p>
            <a:r>
              <a:rPr lang="en-US" b="0" i="0" dirty="0">
                <a:solidFill>
                  <a:srgbClr val="212121"/>
                </a:solidFill>
                <a:effectLst/>
                <a:highlight>
                  <a:srgbClr val="FFFFFF"/>
                </a:highlight>
                <a:latin typeface="BlinkMacSystemFont"/>
              </a:rPr>
              <a:t>Bush A, Liu CM, Rula EY, </a:t>
            </a:r>
            <a:r>
              <a:rPr lang="en-US" b="0" i="0" dirty="0" err="1">
                <a:solidFill>
                  <a:srgbClr val="212121"/>
                </a:solidFill>
                <a:effectLst/>
                <a:highlight>
                  <a:srgbClr val="FFFFFF"/>
                </a:highlight>
                <a:latin typeface="BlinkMacSystemFont"/>
              </a:rPr>
              <a:t>Luh</a:t>
            </a:r>
            <a:r>
              <a:rPr lang="en-US" b="0" i="0" dirty="0">
                <a:solidFill>
                  <a:srgbClr val="212121"/>
                </a:solidFill>
                <a:effectLst/>
                <a:highlight>
                  <a:srgbClr val="FFFFFF"/>
                </a:highlight>
                <a:latin typeface="BlinkMacSystemFont"/>
              </a:rPr>
              <a:t> J, Yu NY, Laack N, Attia A, Waddle M. Caught Between a Radiation Oncology Case Rate (ROCR) and a Hard Place: Improving Proposed Radiation Oncology Alternative Payment Models. Int J </a:t>
            </a:r>
            <a:r>
              <a:rPr lang="en-US" b="0" i="0" dirty="0" err="1">
                <a:solidFill>
                  <a:srgbClr val="212121"/>
                </a:solidFill>
                <a:effectLst/>
                <a:highlight>
                  <a:srgbClr val="FFFFFF"/>
                </a:highlight>
                <a:latin typeface="BlinkMacSystemFont"/>
              </a:rPr>
              <a:t>Radiat</a:t>
            </a:r>
            <a:r>
              <a:rPr lang="en-US" b="0" i="0" dirty="0">
                <a:solidFill>
                  <a:srgbClr val="212121"/>
                </a:solidFill>
                <a:effectLst/>
                <a:highlight>
                  <a:srgbClr val="FFFFFF"/>
                </a:highlight>
                <a:latin typeface="BlinkMacSystemFont"/>
              </a:rPr>
              <a:t> Oncol Biol Phys. 2024 Jul 9:S0360-3016(24)02585-9. </a:t>
            </a:r>
            <a:r>
              <a:rPr lang="en-US" b="0" i="0" dirty="0" err="1">
                <a:solidFill>
                  <a:srgbClr val="212121"/>
                </a:solidFill>
                <a:effectLst/>
                <a:highlight>
                  <a:srgbClr val="FFFFFF"/>
                </a:highlight>
                <a:latin typeface="BlinkMacSystemFont"/>
              </a:rPr>
              <a:t>doi</a:t>
            </a:r>
            <a:r>
              <a:rPr lang="en-US" b="0" i="0" dirty="0">
                <a:solidFill>
                  <a:srgbClr val="212121"/>
                </a:solidFill>
                <a:effectLst/>
                <a:highlight>
                  <a:srgbClr val="FFFFFF"/>
                </a:highlight>
                <a:latin typeface="BlinkMacSystemFont"/>
              </a:rPr>
              <a:t>: 10.1016/j.ijrobp.2024.06.034.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837901" rtl="0" eaLnBrk="1" fontAlgn="auto" latinLnBrk="0" hangingPunct="1">
              <a:lnSpc>
                <a:spcPct val="100000"/>
              </a:lnSpc>
              <a:spcBef>
                <a:spcPts val="0"/>
              </a:spcBef>
              <a:spcAft>
                <a:spcPts val="0"/>
              </a:spcAft>
              <a:buClrTx/>
              <a:buSzTx/>
              <a:buFontTx/>
              <a:buNone/>
              <a:tabLst/>
              <a:defRPr/>
            </a:pPr>
            <a:fld id="{6E61163A-1A87-447B-B83A-BF586E014007}" type="slidenum">
              <a:rPr kumimoji="0" lang="en-US" sz="1200" b="0" i="0" u="none" strike="noStrike" kern="1200" cap="none" spc="0" normalizeH="0" baseline="0" noProof="0" smtClean="0">
                <a:ln>
                  <a:noFill/>
                </a:ln>
                <a:solidFill>
                  <a:prstClr val="black"/>
                </a:solidFill>
                <a:effectLst/>
                <a:uLnTx/>
                <a:uFillTx/>
                <a:latin typeface="Calibri"/>
                <a:ea typeface="Calibri" panose="020F0502020204030204"/>
                <a:cs typeface="Arial"/>
              </a:rPr>
              <a:pPr marL="0" marR="0" lvl="0" indent="0" algn="r" defTabSz="83790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Calibri" panose="020F0502020204030204"/>
              <a:cs typeface="Arial"/>
            </a:endParaRPr>
          </a:p>
        </p:txBody>
      </p:sp>
    </p:spTree>
    <p:extLst>
      <p:ext uri="{BB962C8B-B14F-4D97-AF65-F5344CB8AC3E}">
        <p14:creationId xmlns:p14="http://schemas.microsoft.com/office/powerpoint/2010/main" val="3072393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37901" rtl="0" eaLnBrk="1" fontAlgn="auto" latinLnBrk="0" hangingPunct="1">
              <a:lnSpc>
                <a:spcPct val="100000"/>
              </a:lnSpc>
              <a:spcBef>
                <a:spcPts val="0"/>
              </a:spcBef>
              <a:spcAft>
                <a:spcPts val="0"/>
              </a:spcAft>
              <a:buClrTx/>
              <a:buSzTx/>
              <a:buFontTx/>
              <a:buNone/>
              <a:tabLst/>
              <a:defRPr/>
            </a:pPr>
            <a:fld id="{6E61163A-1A87-447B-B83A-BF586E014007}" type="slidenum">
              <a:rPr kumimoji="0" lang="en-US" sz="1200" b="0" i="0" u="none" strike="noStrike" kern="1200" cap="none" spc="0" normalizeH="0" baseline="0" noProof="0" smtClean="0">
                <a:ln>
                  <a:noFill/>
                </a:ln>
                <a:solidFill>
                  <a:prstClr val="black"/>
                </a:solidFill>
                <a:effectLst/>
                <a:uLnTx/>
                <a:uFillTx/>
                <a:latin typeface="Calibri"/>
                <a:ea typeface="Calibri" panose="020F0502020204030204"/>
                <a:cs typeface="Arial"/>
              </a:rPr>
              <a:pPr marL="0" marR="0" lvl="0" indent="0" algn="r" defTabSz="83790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Calibri" panose="020F0502020204030204"/>
              <a:cs typeface="Arial"/>
            </a:endParaRPr>
          </a:p>
        </p:txBody>
      </p:sp>
    </p:spTree>
    <p:extLst>
      <p:ext uri="{BB962C8B-B14F-4D97-AF65-F5344CB8AC3E}">
        <p14:creationId xmlns:p14="http://schemas.microsoft.com/office/powerpoint/2010/main" val="91703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45A45-38DA-45BD-9F59-FF62CCCFC92B}" type="slidenum">
              <a:rPr lang="en-US" smtClean="0"/>
              <a:t>11</a:t>
            </a:fld>
            <a:endParaRPr lang="en-US"/>
          </a:p>
        </p:txBody>
      </p:sp>
    </p:spTree>
    <p:extLst>
      <p:ext uri="{BB962C8B-B14F-4D97-AF65-F5344CB8AC3E}">
        <p14:creationId xmlns:p14="http://schemas.microsoft.com/office/powerpoint/2010/main" val="26651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Quality</a:t>
            </a:r>
            <a:r>
              <a:rPr lang="en-US" dirty="0"/>
              <a:t> – clinical care measures (e.g., outcomes, preventive care) </a:t>
            </a:r>
          </a:p>
          <a:p>
            <a:r>
              <a:rPr lang="en-US" b="1" dirty="0"/>
              <a:t>Cost</a:t>
            </a:r>
            <a:r>
              <a:rPr lang="en-US" dirty="0"/>
              <a:t> – Medicare spending and efficiency of care </a:t>
            </a:r>
          </a:p>
          <a:p>
            <a:r>
              <a:rPr lang="en-US" b="1" dirty="0"/>
              <a:t>Improvement Activities (IA)</a:t>
            </a:r>
            <a:r>
              <a:rPr lang="en-US" dirty="0"/>
              <a:t> – care coordination, patient engagement, and practice improvement efforts </a:t>
            </a:r>
          </a:p>
          <a:p>
            <a:r>
              <a:rPr lang="en-US" b="1" dirty="0"/>
              <a:t>Promoting Interoperability (PI)</a:t>
            </a:r>
            <a:r>
              <a:rPr lang="en-US" dirty="0"/>
              <a:t> – electronic health record (EHR) use and health information exchange </a:t>
            </a:r>
          </a:p>
          <a:p>
            <a:endParaRPr lang="en-US" dirty="0"/>
          </a:p>
        </p:txBody>
      </p:sp>
      <p:sp>
        <p:nvSpPr>
          <p:cNvPr id="4" name="Slide Number Placeholder 3"/>
          <p:cNvSpPr>
            <a:spLocks noGrp="1"/>
          </p:cNvSpPr>
          <p:nvPr>
            <p:ph type="sldNum" sz="quarter" idx="5"/>
          </p:nvPr>
        </p:nvSpPr>
        <p:spPr/>
        <p:txBody>
          <a:bodyPr/>
          <a:lstStyle/>
          <a:p>
            <a:fld id="{3A445A45-38DA-45BD-9F59-FF62CCCFC92B}" type="slidenum">
              <a:rPr lang="en-US" smtClean="0"/>
              <a:t>31</a:t>
            </a:fld>
            <a:endParaRPr lang="en-US"/>
          </a:p>
        </p:txBody>
      </p:sp>
    </p:spTree>
    <p:extLst>
      <p:ext uri="{BB962C8B-B14F-4D97-AF65-F5344CB8AC3E}">
        <p14:creationId xmlns:p14="http://schemas.microsoft.com/office/powerpoint/2010/main" val="980612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4CA8-4A9C-17AD-0C10-F4F9B11F81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B98621-8578-5871-51CF-7EE6AA486F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49F30-BB06-A57F-380F-F66761E8E731}"/>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5" name="Footer Placeholder 4">
            <a:extLst>
              <a:ext uri="{FF2B5EF4-FFF2-40B4-BE49-F238E27FC236}">
                <a16:creationId xmlns:a16="http://schemas.microsoft.com/office/drawing/2014/main" id="{FA628832-E26D-C610-5AF3-77C6E938A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4F55E-6A77-2A3B-1155-B75B717320F1}"/>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2722589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3E8E-5151-EE06-F959-A03F6DA78F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0C2AFF-3A0F-FE1F-4184-318C2EDF07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C7A79-E626-7B8E-CF8D-FDD015055E5C}"/>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5" name="Footer Placeholder 4">
            <a:extLst>
              <a:ext uri="{FF2B5EF4-FFF2-40B4-BE49-F238E27FC236}">
                <a16:creationId xmlns:a16="http://schemas.microsoft.com/office/drawing/2014/main" id="{27E72F22-C634-077F-C025-0148878C6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4AC89-6523-0529-C6B3-2BD615F7D0C0}"/>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24979325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AA8760-105D-1B11-AEA8-5BCC14095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3C027-A2D4-6E19-2C81-AE68FED53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B22BB-1976-699A-4E6E-9D2257B2604E}"/>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5" name="Footer Placeholder 4">
            <a:extLst>
              <a:ext uri="{FF2B5EF4-FFF2-40B4-BE49-F238E27FC236}">
                <a16:creationId xmlns:a16="http://schemas.microsoft.com/office/drawing/2014/main" id="{7486BE40-C1C0-9236-9D96-98FE4CF3B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0E5FC-AD2A-802D-9CF0-453FA61EB735}"/>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237320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911A4F-785E-9A34-39B4-BE2E2895AC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EBD5F7-54BF-A0A9-F303-ABA9C543D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CD622-A538-AF19-1300-EDC7FBDF4B5F}"/>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5" name="Footer Placeholder 4">
            <a:extLst>
              <a:ext uri="{FF2B5EF4-FFF2-40B4-BE49-F238E27FC236}">
                <a16:creationId xmlns:a16="http://schemas.microsoft.com/office/drawing/2014/main" id="{5778BB2E-2513-5D27-72E1-44E8AFD7F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17629-CAC9-4F9A-ED36-981F59F451F2}"/>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127368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blue rectangle with white letters&#10;&#10;Description automatically generated">
            <a:extLst>
              <a:ext uri="{FF2B5EF4-FFF2-40B4-BE49-F238E27FC236}">
                <a16:creationId xmlns:a16="http://schemas.microsoft.com/office/drawing/2014/main" id="{A0333A0A-A030-AC32-1C5E-088F2EE23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534920"/>
            <a:ext cx="9144000" cy="1415544"/>
          </a:xfrm>
        </p:spPr>
        <p:txBody>
          <a:bodyPr anchor="b">
            <a:normAutofit/>
          </a:bodyPr>
          <a:lstStyle>
            <a:lvl1pPr algn="ctr">
              <a:defRPr sz="4800">
                <a:solidFill>
                  <a:schemeClr val="bg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4135120"/>
            <a:ext cx="9144000" cy="1122680"/>
          </a:xfrm>
        </p:spPr>
        <p:txBody>
          <a:bodyPr/>
          <a:lstStyle>
            <a:lvl1pPr marL="0" indent="0" algn="ctr">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9E70AF7-76DF-B07C-E14F-D13ADC6820D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200" y="323203"/>
            <a:ext cx="4200262" cy="2479322"/>
          </a:xfrm>
          <a:prstGeom prst="rect">
            <a:avLst/>
          </a:prstGeom>
        </p:spPr>
      </p:pic>
      <p:sp>
        <p:nvSpPr>
          <p:cNvPr id="9" name="Title 1">
            <a:extLst>
              <a:ext uri="{FF2B5EF4-FFF2-40B4-BE49-F238E27FC236}">
                <a16:creationId xmlns:a16="http://schemas.microsoft.com/office/drawing/2014/main" id="{0C84B188-690B-7F4F-806A-DC2A7CEF6282}"/>
              </a:ext>
            </a:extLst>
          </p:cNvPr>
          <p:cNvSpPr txBox="1">
            <a:spLocks/>
          </p:cNvSpPr>
          <p:nvPr userDrawn="1"/>
        </p:nvSpPr>
        <p:spPr>
          <a:xfrm>
            <a:off x="10047032" y="6290248"/>
            <a:ext cx="1629186" cy="342899"/>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Public Sans Medium" pitchFamily="2" charset="77"/>
                <a:ea typeface="+mj-ea"/>
                <a:cs typeface="+mj-cs"/>
              </a:defRPr>
            </a:lvl1pPr>
          </a:lstStyle>
          <a:p>
            <a:pPr algn="r"/>
            <a:r>
              <a:rPr lang="en-US" sz="1500" b="1" i="0" dirty="0" err="1">
                <a:solidFill>
                  <a:srgbClr val="90BAFF"/>
                </a:solidFill>
                <a:latin typeface="Arial" panose="020B0604020202020204" pitchFamily="34" charset="0"/>
                <a:cs typeface="Arial" panose="020B0604020202020204" pitchFamily="34" charset="0"/>
              </a:rPr>
              <a:t>neimanhpi.org</a:t>
            </a:r>
            <a:endParaRPr lang="en-US" sz="1500" b="1" i="0" dirty="0">
              <a:solidFill>
                <a:srgbClr val="90B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78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577B4F-66DB-BE79-AF12-69D7FFC19710}"/>
              </a:ext>
            </a:extLst>
          </p:cNvPr>
          <p:cNvSpPr/>
          <p:nvPr userDrawn="1"/>
        </p:nvSpPr>
        <p:spPr>
          <a:xfrm>
            <a:off x="0" y="0"/>
            <a:ext cx="12192000" cy="6858000"/>
          </a:xfrm>
          <a:prstGeom prst="rect">
            <a:avLst/>
          </a:prstGeom>
          <a:solidFill>
            <a:srgbClr val="E3E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C1CF04F-1E44-4748-9D6B-CFA2A2595A92}"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94B357F1-61D6-C06D-4C4E-F1AA42990D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191" y="5656316"/>
            <a:ext cx="1898338" cy="1120547"/>
          </a:xfrm>
          <a:prstGeom prst="rect">
            <a:avLst/>
          </a:prstGeom>
        </p:spPr>
      </p:pic>
    </p:spTree>
    <p:extLst>
      <p:ext uri="{BB962C8B-B14F-4D97-AF65-F5344CB8AC3E}">
        <p14:creationId xmlns:p14="http://schemas.microsoft.com/office/powerpoint/2010/main" val="2114727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C1CF04F-1E44-4748-9D6B-CFA2A2595A92}" type="slidenum">
              <a:rPr lang="en-US" smtClean="0"/>
              <a:t>‹#›</a:t>
            </a:fld>
            <a:endParaRPr lang="en-US"/>
          </a:p>
        </p:txBody>
      </p:sp>
    </p:spTree>
    <p:extLst>
      <p:ext uri="{BB962C8B-B14F-4D97-AF65-F5344CB8AC3E}">
        <p14:creationId xmlns:p14="http://schemas.microsoft.com/office/powerpoint/2010/main" val="2826277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92D6610-84F8-8D48-9B5C-F1BB664E9A58}" type="slidenum">
              <a:rPr lang="en-US" smtClean="0"/>
              <a:t>‹#›</a:t>
            </a:fld>
            <a:endParaRPr lang="en-US"/>
          </a:p>
        </p:txBody>
      </p:sp>
    </p:spTree>
    <p:extLst>
      <p:ext uri="{BB962C8B-B14F-4D97-AF65-F5344CB8AC3E}">
        <p14:creationId xmlns:p14="http://schemas.microsoft.com/office/powerpoint/2010/main" val="3341126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92D6610-84F8-8D48-9B5C-F1BB664E9A58}" type="slidenum">
              <a:rPr lang="en-US" smtClean="0"/>
              <a:t>‹#›</a:t>
            </a:fld>
            <a:endParaRPr lang="en-US"/>
          </a:p>
        </p:txBody>
      </p:sp>
    </p:spTree>
    <p:extLst>
      <p:ext uri="{BB962C8B-B14F-4D97-AF65-F5344CB8AC3E}">
        <p14:creationId xmlns:p14="http://schemas.microsoft.com/office/powerpoint/2010/main" val="3666335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92D6610-84F8-8D48-9B5C-F1BB664E9A58}" type="slidenum">
              <a:rPr lang="en-US" smtClean="0"/>
              <a:t>‹#›</a:t>
            </a:fld>
            <a:endParaRPr lang="en-US"/>
          </a:p>
        </p:txBody>
      </p:sp>
    </p:spTree>
    <p:extLst>
      <p:ext uri="{BB962C8B-B14F-4D97-AF65-F5344CB8AC3E}">
        <p14:creationId xmlns:p14="http://schemas.microsoft.com/office/powerpoint/2010/main" val="1090750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2D6610-84F8-8D48-9B5C-F1BB664E9A58}" type="slidenum">
              <a:rPr lang="en-US" smtClean="0"/>
              <a:pPr/>
              <a:t>‹#›</a:t>
            </a:fld>
            <a:endParaRPr lang="en-US" dirty="0"/>
          </a:p>
        </p:txBody>
      </p:sp>
    </p:spTree>
    <p:extLst>
      <p:ext uri="{BB962C8B-B14F-4D97-AF65-F5344CB8AC3E}">
        <p14:creationId xmlns:p14="http://schemas.microsoft.com/office/powerpoint/2010/main" val="1679748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92D6610-84F8-8D48-9B5C-F1BB664E9A58}" type="slidenum">
              <a:rPr lang="en-US" smtClean="0"/>
              <a:t>‹#›</a:t>
            </a:fld>
            <a:endParaRPr lang="en-US"/>
          </a:p>
        </p:txBody>
      </p:sp>
    </p:spTree>
    <p:extLst>
      <p:ext uri="{BB962C8B-B14F-4D97-AF65-F5344CB8AC3E}">
        <p14:creationId xmlns:p14="http://schemas.microsoft.com/office/powerpoint/2010/main" val="171022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E15F-6D9D-A44C-B63E-611CBC9BFD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1DD63-D3A6-8DEF-84F7-B143C154A9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E31AF-78EE-0F19-3B4C-DE00C4F8E1C8}"/>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5" name="Footer Placeholder 4">
            <a:extLst>
              <a:ext uri="{FF2B5EF4-FFF2-40B4-BE49-F238E27FC236}">
                <a16:creationId xmlns:a16="http://schemas.microsoft.com/office/drawing/2014/main" id="{CC483644-FCF3-B1B9-9097-E04CC2351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8045-6FC6-B15A-6AF1-62D1A6A30EB7}"/>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2703988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92D6610-84F8-8D48-9B5C-F1BB664E9A58}" type="slidenum">
              <a:rPr lang="en-US" smtClean="0"/>
              <a:pPr/>
              <a:t>‹#›</a:t>
            </a:fld>
            <a:endParaRPr lang="en-US" dirty="0"/>
          </a:p>
        </p:txBody>
      </p:sp>
    </p:spTree>
    <p:extLst>
      <p:ext uri="{BB962C8B-B14F-4D97-AF65-F5344CB8AC3E}">
        <p14:creationId xmlns:p14="http://schemas.microsoft.com/office/powerpoint/2010/main" val="3063874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2D6610-84F8-8D48-9B5C-F1BB664E9A58}" type="slidenum">
              <a:rPr lang="en-US" smtClean="0"/>
              <a:pPr/>
              <a:t>‹#›</a:t>
            </a:fld>
            <a:endParaRPr lang="en-US" dirty="0"/>
          </a:p>
        </p:txBody>
      </p:sp>
    </p:spTree>
    <p:extLst>
      <p:ext uri="{BB962C8B-B14F-4D97-AF65-F5344CB8AC3E}">
        <p14:creationId xmlns:p14="http://schemas.microsoft.com/office/powerpoint/2010/main" val="1058286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92D6610-84F8-8D48-9B5C-F1BB664E9A58}" type="slidenum">
              <a:rPr lang="en-US" smtClean="0"/>
              <a:pPr/>
              <a:t>‹#›</a:t>
            </a:fld>
            <a:endParaRPr lang="en-US" dirty="0"/>
          </a:p>
        </p:txBody>
      </p:sp>
    </p:spTree>
    <p:extLst>
      <p:ext uri="{BB962C8B-B14F-4D97-AF65-F5344CB8AC3E}">
        <p14:creationId xmlns:p14="http://schemas.microsoft.com/office/powerpoint/2010/main" val="3009487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A blue rectangle with white letters&#10;&#10;Description automatically generated">
            <a:extLst>
              <a:ext uri="{FF2B5EF4-FFF2-40B4-BE49-F238E27FC236}">
                <a16:creationId xmlns:a16="http://schemas.microsoft.com/office/drawing/2014/main" id="{080FF25C-7EE8-3903-B9F9-19B1081BC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4DAE83-0C0C-EED1-1A12-C408B2B48E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995869" y="1617839"/>
            <a:ext cx="4200262" cy="2479322"/>
          </a:xfrm>
          <a:prstGeom prst="rect">
            <a:avLst/>
          </a:prstGeom>
        </p:spPr>
      </p:pic>
      <p:sp>
        <p:nvSpPr>
          <p:cNvPr id="10" name="Title 1">
            <a:extLst>
              <a:ext uri="{FF2B5EF4-FFF2-40B4-BE49-F238E27FC236}">
                <a16:creationId xmlns:a16="http://schemas.microsoft.com/office/drawing/2014/main" id="{B9A573FA-5C62-6C6C-720F-57BB66CD849A}"/>
              </a:ext>
            </a:extLst>
          </p:cNvPr>
          <p:cNvSpPr txBox="1">
            <a:spLocks/>
          </p:cNvSpPr>
          <p:nvPr userDrawn="1"/>
        </p:nvSpPr>
        <p:spPr>
          <a:xfrm>
            <a:off x="5281407" y="6290248"/>
            <a:ext cx="1629186" cy="342899"/>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Public Sans Medium" pitchFamily="2" charset="77"/>
                <a:ea typeface="+mj-ea"/>
                <a:cs typeface="+mj-cs"/>
              </a:defRPr>
            </a:lvl1pPr>
          </a:lstStyle>
          <a:p>
            <a:pPr algn="ctr"/>
            <a:r>
              <a:rPr lang="en-US" sz="1500" b="1" i="0" dirty="0" err="1">
                <a:solidFill>
                  <a:srgbClr val="90BAFF"/>
                </a:solidFill>
                <a:latin typeface="Arial" panose="020B0604020202020204" pitchFamily="34" charset="0"/>
                <a:cs typeface="Arial" panose="020B0604020202020204" pitchFamily="34" charset="0"/>
              </a:rPr>
              <a:t>neimanhpi.org</a:t>
            </a:r>
            <a:endParaRPr lang="en-US" sz="1500" b="1" i="0" dirty="0">
              <a:solidFill>
                <a:srgbClr val="90B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094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685800" y="240410"/>
            <a:ext cx="10813067" cy="783835"/>
          </a:xfrm>
        </p:spPr>
        <p:txBody>
          <a:bodyPr vert="horz" lIns="91440" tIns="45720" rIns="91440" bIns="45720" rtlCol="0" anchor="b">
            <a:normAutofit/>
          </a:bodyPr>
          <a:lstStyle>
            <a:lvl1pPr>
              <a:defRPr lang="en-US" sz="3600" dirty="0">
                <a:solidFill>
                  <a:schemeClr val="tx2">
                    <a:alpha val="90000"/>
                  </a:schemeClr>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85800" y="998185"/>
            <a:ext cx="10813067" cy="541508"/>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62974" y="1606318"/>
            <a:ext cx="11268845" cy="479145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8B12FF42-78AA-43B7-BE38-617D6A986F75}" type="datetime1">
              <a:rPr lang="en-US" smtClean="0"/>
              <a:t>6/24/2026</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FFFC4771-5A22-2E68-AB04-0949D0A15B66}"/>
              </a:ext>
            </a:extLst>
          </p:cNvPr>
          <p:cNvCxnSpPr>
            <a:cxnSpLocks/>
          </p:cNvCxnSpPr>
          <p:nvPr/>
        </p:nvCxnSpPr>
        <p:spPr>
          <a:xfrm flipH="1">
            <a:off x="0" y="159971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A95C5A-6D75-9E1D-C459-7F2022E84F55}"/>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D5AC1-9F96-A868-7F45-523BF1A45E7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E1F764-5B01-7711-9CF1-7EA13A629701}"/>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64913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685800" y="360221"/>
            <a:ext cx="10515600" cy="133046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85800" y="2004291"/>
            <a:ext cx="10515600" cy="4172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6858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2F88F8D0-0E9B-4650-859F-69E8A62E8B3F}" type="datetime1">
              <a:rPr lang="en-US" smtClean="0"/>
              <a:t>6/24/2026</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5" name="Straight Connector 14">
            <a:extLst>
              <a:ext uri="{FF2B5EF4-FFF2-40B4-BE49-F238E27FC236}">
                <a16:creationId xmlns:a16="http://schemas.microsoft.com/office/drawing/2014/main" id="{176D044F-5574-D6D7-2A47-5069E411C22F}"/>
              </a:ext>
            </a:extLst>
          </p:cNvPr>
          <p:cNvCxnSpPr>
            <a:cxnSpLocks/>
          </p:cNvCxnSpPr>
          <p:nvPr/>
        </p:nvCxnSpPr>
        <p:spPr>
          <a:xfrm flipH="1">
            <a:off x="0" y="1825625"/>
            <a:ext cx="12210293"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162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512724" y="1480212"/>
            <a:ext cx="3918954" cy="2273637"/>
          </a:xfrm>
        </p:spPr>
        <p:txBody>
          <a:bodyPr vert="horz" lIns="91440" tIns="45720" rIns="91440" bIns="45720" rtlCol="0" anchor="b">
            <a:normAutofit/>
          </a:bodyPr>
          <a:lstStyle>
            <a:lvl1pPr algn="ctr">
              <a:defRPr lang="en-US" sz="3600" dirty="0">
                <a:solidFill>
                  <a:schemeClr val="tx2">
                    <a:alpha val="90000"/>
                  </a:schemeClr>
                </a:solidFill>
              </a:defRPr>
            </a:lvl1pPr>
          </a:lstStyle>
          <a:p>
            <a:pPr lvl="0" algn="ctr"/>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20272" y="4232388"/>
            <a:ext cx="3703859" cy="1542770"/>
          </a:xfrm>
        </p:spPr>
        <p:txBody>
          <a:bodyPr vert="horz" lIns="91440" tIns="45720" rIns="91440" bIns="45720" rtlCol="0">
            <a:normAutofit/>
          </a:bodyPr>
          <a:lstStyle>
            <a:lvl1pPr marL="0" indent="0" algn="ctr">
              <a:buNone/>
              <a:defRPr lang="en-US" dirty="0"/>
            </a:lvl1pPr>
          </a:lstStyle>
          <a:p>
            <a:pPr lvl="0"/>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958748" y="465265"/>
            <a:ext cx="7240587" cy="592746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00EF5918-5053-4743-83B7-4EAD76501314}" type="datetime1">
              <a:rPr lang="en-US" smtClean="0"/>
              <a:t>6/24/2026</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71CA13-2095-558D-E0DC-1576A14BBE72}"/>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59F346-B80F-F5BC-5D76-9443FA0031B4}"/>
              </a:ext>
            </a:extLst>
          </p:cNvPr>
          <p:cNvCxnSpPr>
            <a:cxnSpLocks/>
          </p:cNvCxnSpPr>
          <p:nvPr/>
        </p:nvCxnSpPr>
        <p:spPr>
          <a:xfrm>
            <a:off x="495157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0663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7772445" y="1480212"/>
            <a:ext cx="3849131" cy="2871351"/>
          </a:xfrm>
        </p:spPr>
        <p:txBody>
          <a:bodyPr anchor="ctr">
            <a:normAutofit/>
          </a:bodyPr>
          <a:lstStyle>
            <a:lvl1pPr algn="ctr">
              <a:defRPr sz="3600">
                <a:solidFill>
                  <a:schemeClr val="tx2">
                    <a:alpha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7772446" y="5410440"/>
            <a:ext cx="3849128" cy="1068207"/>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0" y="0"/>
            <a:ext cx="7204414" cy="6859634"/>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7429501" y="6445997"/>
            <a:ext cx="2955465"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a:xfrm>
            <a:off x="10226650" y="6445997"/>
            <a:ext cx="1353059" cy="365125"/>
          </a:xfrm>
        </p:spPr>
        <p:txBody>
          <a:bodyPr/>
          <a:lstStyle>
            <a:lvl1pPr>
              <a:defRPr>
                <a:solidFill>
                  <a:schemeClr val="tx2"/>
                </a:solidFill>
              </a:defRPr>
            </a:lvl1pPr>
          </a:lstStyle>
          <a:p>
            <a:fld id="{AD495F72-74F9-4C7D-96DC-BB7900DFF168}" type="datetime1">
              <a:rPr lang="en-US" smtClean="0"/>
              <a:t>6/24/2026</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88BE003B-9AA9-5AAB-16A3-CC8CD5997AAA}"/>
              </a:ext>
            </a:extLst>
          </p:cNvPr>
          <p:cNvCxnSpPr>
            <a:cxnSpLocks/>
          </p:cNvCxnSpPr>
          <p:nvPr/>
        </p:nvCxnSpPr>
        <p:spPr>
          <a:xfrm flipH="1">
            <a:off x="7206802" y="5031087"/>
            <a:ext cx="498519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CBC2A1-BC50-27CD-C764-435FA7A59ABD}"/>
              </a:ext>
            </a:extLst>
          </p:cNvPr>
          <p:cNvCxnSpPr>
            <a:cxnSpLocks/>
          </p:cNvCxnSpPr>
          <p:nvPr/>
        </p:nvCxnSpPr>
        <p:spPr>
          <a:xfrm>
            <a:off x="720680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53829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685800" y="5160261"/>
            <a:ext cx="10813067" cy="783835"/>
          </a:xfrm>
        </p:spPr>
        <p:txBody>
          <a:bodyPr vert="horz" lIns="91440" tIns="45720" rIns="91440" bIns="45720" rtlCol="0" anchor="b">
            <a:normAutofit/>
          </a:bodyPr>
          <a:lstStyle>
            <a:lvl1pPr>
              <a:defRPr lang="en-US" sz="3600" dirty="0">
                <a:solidFill>
                  <a:schemeClr val="tx2">
                    <a:alpha val="90000"/>
                  </a:schemeClr>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85800" y="5931483"/>
            <a:ext cx="10813067" cy="611557"/>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62974" y="0"/>
            <a:ext cx="11268845" cy="5019190"/>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85800" y="6445997"/>
            <a:ext cx="394930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AB6383D2-C802-4DD2-AEDD-7474238763C3}" type="datetime1">
              <a:rPr lang="en-US" smtClean="0"/>
              <a:t>6/24/2026</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FFFC4771-5A22-2E68-AB04-0949D0A15B66}"/>
              </a:ext>
            </a:extLst>
          </p:cNvPr>
          <p:cNvCxnSpPr>
            <a:cxnSpLocks/>
          </p:cNvCxnSpPr>
          <p:nvPr/>
        </p:nvCxnSpPr>
        <p:spPr>
          <a:xfrm flipH="1">
            <a:off x="0" y="501926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A95C5A-6D75-9E1D-C459-7F2022E84F55}"/>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D5AC1-9F96-A868-7F45-523BF1A45E7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4067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2096430" y="1226087"/>
            <a:ext cx="7961965" cy="3290611"/>
          </a:xfrm>
        </p:spPr>
        <p:txBody>
          <a:bodyPr anchor="ctr">
            <a:normAutofit/>
          </a:bodyPr>
          <a:lstStyle>
            <a:lvl1pPr algn="ctr">
              <a:defRPr sz="4800">
                <a:solidFill>
                  <a:schemeClr val="tx2">
                    <a:alpha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676941" y="5812260"/>
            <a:ext cx="6838118" cy="702946"/>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40080" y="6445997"/>
            <a:ext cx="3777327"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8A278C13-F8B8-4237-9811-6A882F130BDA}" type="datetime1">
              <a:rPr lang="en-US" smtClean="0"/>
              <a:t>6/24/2026</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469467"/>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2B7528-295D-CD0F-0521-B5C01EAC12DD}"/>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6261A6-5928-598A-5A46-6855CE4DF282}"/>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97302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FD18-7E92-1F28-1324-98970793CF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18A9B-DD9E-2C15-139A-4E796CEEEF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4928E9-FA29-B47D-7C25-5C4413F9D904}"/>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5" name="Footer Placeholder 4">
            <a:extLst>
              <a:ext uri="{FF2B5EF4-FFF2-40B4-BE49-F238E27FC236}">
                <a16:creationId xmlns:a16="http://schemas.microsoft.com/office/drawing/2014/main" id="{AF36FB00-779B-957F-7079-623E6744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880ED-0CE9-BEA1-A29D-2139BE4EF1F6}"/>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1455475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1636222" y="1246912"/>
            <a:ext cx="8919556" cy="3050766"/>
          </a:xfrm>
        </p:spPr>
        <p:txBody>
          <a:bodyPr anchor="ctr">
            <a:normAutofit/>
          </a:bodyPr>
          <a:lstStyle>
            <a:lvl1pPr algn="ctr">
              <a:defRPr sz="5400">
                <a:solidFill>
                  <a:schemeClr val="tx2">
                    <a:alpha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451378" y="5345199"/>
            <a:ext cx="7289245" cy="1184035"/>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3545FD76-1DE6-4A1C-9609-D2819734F8F3}" type="datetime1">
              <a:rPr lang="en-US" smtClean="0"/>
              <a:t>6/24/2026</a:t>
            </a:fld>
            <a:endParaRPr lang="en-US" dirty="0"/>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016433"/>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1830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2950265" y="1400657"/>
            <a:ext cx="6291470" cy="3290611"/>
          </a:xfrm>
        </p:spPr>
        <p:txBody>
          <a:bodyPr anchor="ctr">
            <a:normAutofit/>
          </a:bodyPr>
          <a:lstStyle>
            <a:lvl1pPr algn="ctr">
              <a:defRPr sz="4800">
                <a:solidFill>
                  <a:schemeClr val="tx2">
                    <a:lumMod val="90000"/>
                    <a:alpha val="8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676941" y="5812260"/>
            <a:ext cx="6838118" cy="702946"/>
          </a:xfrm>
        </p:spPr>
        <p:txBody>
          <a:bodyPr anchor="ctr">
            <a:normAutofit/>
          </a:bodyPr>
          <a:lstStyle>
            <a:lvl1pPr marL="0" indent="0" algn="ctr">
              <a:buNone/>
              <a:defRPr sz="1800">
                <a:solidFill>
                  <a:schemeClr val="tx2">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alpha val="80000"/>
                  </a:schemeClr>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alpha val="80000"/>
                  </a:schemeClr>
                </a:solidFill>
              </a:defRPr>
            </a:lvl1pPr>
          </a:lstStyle>
          <a:p>
            <a:fld id="{014AE7A1-FDDE-474D-BCD9-88FCF250514D}" type="datetime1">
              <a:rPr lang="en-US" smtClean="0"/>
              <a:t>6/24/2026</a:t>
            </a:fld>
            <a:endParaRPr lang="en-US" dirty="0"/>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alpha val="80000"/>
                  </a:schemeClr>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469467"/>
            <a:ext cx="12192000" cy="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860F39-D33B-13B7-DD5E-58C8CE6DCE69}"/>
              </a:ext>
            </a:extLst>
          </p:cNvPr>
          <p:cNvCxnSpPr>
            <a:cxnSpLocks/>
          </p:cNvCxnSpPr>
          <p:nvPr/>
        </p:nvCxnSpPr>
        <p:spPr>
          <a:xfrm>
            <a:off x="2317750" y="0"/>
            <a:ext cx="0" cy="685800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17974A-33A9-A10C-D982-114045377C2E}"/>
              </a:ext>
            </a:extLst>
          </p:cNvPr>
          <p:cNvCxnSpPr>
            <a:cxnSpLocks/>
          </p:cNvCxnSpPr>
          <p:nvPr/>
        </p:nvCxnSpPr>
        <p:spPr>
          <a:xfrm>
            <a:off x="9874250" y="0"/>
            <a:ext cx="0" cy="685800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13998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D6AD5-6168-B411-89A9-90C82303B25C}"/>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C6DA0-2CB8-AFC5-DB06-AB9235983979}"/>
              </a:ext>
            </a:extLst>
          </p:cNvPr>
          <p:cNvSpPr>
            <a:spLocks noGrp="1"/>
          </p:cNvSpPr>
          <p:nvPr>
            <p:ph type="title"/>
          </p:nvPr>
        </p:nvSpPr>
        <p:spPr>
          <a:xfrm>
            <a:off x="457200" y="2838087"/>
            <a:ext cx="8932653" cy="3312544"/>
          </a:xfrm>
        </p:spPr>
        <p:txBody>
          <a:bodyPr anchor="b">
            <a:normAutofit/>
          </a:bodyPr>
          <a:lstStyle>
            <a:lvl1pPr>
              <a:lnSpc>
                <a:spcPct val="80000"/>
              </a:lnSpc>
              <a:defRPr sz="6600" cap="all" baseline="0">
                <a:solidFill>
                  <a:schemeClr val="tx2">
                    <a:alpha val="5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E58CD507-925C-84B3-8F49-9F3B91209D8F}"/>
              </a:ext>
            </a:extLst>
          </p:cNvPr>
          <p:cNvSpPr>
            <a:spLocks noGrp="1"/>
          </p:cNvSpPr>
          <p:nvPr>
            <p:ph type="dt" sz="half" idx="10"/>
          </p:nvPr>
        </p:nvSpPr>
        <p:spPr/>
        <p:txBody>
          <a:bodyPr/>
          <a:lstStyle>
            <a:lvl1pPr>
              <a:defRPr>
                <a:solidFill>
                  <a:schemeClr val="tx2"/>
                </a:solidFill>
              </a:defRPr>
            </a:lvl1pPr>
          </a:lstStyle>
          <a:p>
            <a:fld id="{DAC6904D-FBDC-4E1E-863E-C45FAD9DD85B}" type="datetime1">
              <a:rPr lang="en-US" smtClean="0"/>
              <a:t>6/24/2026</a:t>
            </a:fld>
            <a:endParaRPr lang="en-US" dirty="0"/>
          </a:p>
        </p:txBody>
      </p:sp>
      <p:sp>
        <p:nvSpPr>
          <p:cNvPr id="6" name="Slide Number Placehold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9BFA0DE8-9E4B-D747-CB64-14B8DEDC02EA}"/>
              </a:ext>
            </a:extLst>
          </p:cNvPr>
          <p:cNvCxnSpPr>
            <a:cxnSpLocks/>
          </p:cNvCxnSpPr>
          <p:nvPr/>
        </p:nvCxnSpPr>
        <p:spPr>
          <a:xfrm flipH="1">
            <a:off x="0" y="1367580"/>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EB75EB-F27E-271A-C843-4096E1F19057}"/>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333716"/>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BE01F4-F5E6-FB52-8FEA-5927DFC8AA7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C6DA0-2CB8-AFC5-DB06-AB9235983979}"/>
              </a:ext>
            </a:extLst>
          </p:cNvPr>
          <p:cNvSpPr>
            <a:spLocks noGrp="1"/>
          </p:cNvSpPr>
          <p:nvPr>
            <p:ph type="title"/>
          </p:nvPr>
        </p:nvSpPr>
        <p:spPr>
          <a:xfrm>
            <a:off x="457200" y="2968607"/>
            <a:ext cx="8932653" cy="3450568"/>
          </a:xfrm>
        </p:spPr>
        <p:txBody>
          <a:bodyPr anchor="b">
            <a:normAutofit/>
          </a:bodyPr>
          <a:lstStyle>
            <a:lvl1pPr>
              <a:lnSpc>
                <a:spcPct val="80000"/>
              </a:lnSpc>
              <a:defRPr sz="6600" cap="all" baseline="0">
                <a:solidFill>
                  <a:schemeClr val="tx2">
                    <a:lumMod val="90000"/>
                    <a:alpha val="6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E58CD507-925C-84B3-8F49-9F3B91209D8F}"/>
              </a:ext>
            </a:extLst>
          </p:cNvPr>
          <p:cNvSpPr>
            <a:spLocks noGrp="1"/>
          </p:cNvSpPr>
          <p:nvPr>
            <p:ph type="dt" sz="half" idx="10"/>
          </p:nvPr>
        </p:nvSpPr>
        <p:spPr/>
        <p:txBody>
          <a:bodyPr/>
          <a:lstStyle>
            <a:lvl1pPr>
              <a:defRPr>
                <a:solidFill>
                  <a:schemeClr val="tx2"/>
                </a:solidFill>
              </a:defRPr>
            </a:lvl1pPr>
          </a:lstStyle>
          <a:p>
            <a:fld id="{955570C2-432E-4238-AE9E-852D979BFC70}" type="datetime1">
              <a:rPr lang="en-US" smtClean="0"/>
              <a:t>6/24/2026</a:t>
            </a:fld>
            <a:endParaRPr lang="en-US" dirty="0"/>
          </a:p>
        </p:txBody>
      </p:sp>
      <p:sp>
        <p:nvSpPr>
          <p:cNvPr id="6" name="Slide Number Placehold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9BFA0DE8-9E4B-D747-CB64-14B8DEDC02EA}"/>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5FFB35-3AE5-1BED-838E-1C6BC98721B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286647"/>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Agenda">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D18C4-A1A8-6CA4-B4A2-0E9791DC7F71}"/>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463362"/>
            <a:ext cx="11122507" cy="1162632"/>
          </a:xfrm>
        </p:spPr>
        <p:txBody>
          <a:bodyPr anchor="ctr">
            <a:normAutofit/>
          </a:bodyPr>
          <a:lstStyle>
            <a:lvl1pPr>
              <a:defRPr sz="72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479085" y="2249592"/>
            <a:ext cx="6100623" cy="3787062"/>
          </a:xfrm>
        </p:spPr>
        <p:txBody>
          <a:bodyPr vert="horz" lIns="91440" tIns="45720" rIns="91440" bIns="45720" rtlCol="0">
            <a:normAutofit/>
          </a:bodyPr>
          <a:lstStyle>
            <a:lvl1pPr marL="457200" indent="-457200">
              <a:buFont typeface="+mj-lt"/>
              <a:buAutoNum type="arabicPeriod"/>
              <a:defRPr lang="en-US" sz="2000" dirty="0">
                <a:solidFill>
                  <a:schemeClr val="tx2"/>
                </a:solidFill>
              </a:defRPr>
            </a:lvl1pPr>
            <a:lvl2pPr marL="571500" indent="-342900">
              <a:buFont typeface="+mj-lt"/>
              <a:buAutoNum type="arabicPeriod"/>
              <a:defRPr lang="en-US" sz="18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30A4DEF6-D0A5-424B-A38E-B8028C0E0D08}" type="datetime1">
              <a:rPr lang="en-US" smtClean="0"/>
              <a:t>6/24/2026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F06406B2-3637-5849-867E-A0ADC9D9DDA5}"/>
              </a:ext>
            </a:extLst>
          </p:cNvPr>
          <p:cNvCxnSpPr>
            <a:cxnSpLocks/>
          </p:cNvCxnSpPr>
          <p:nvPr/>
        </p:nvCxnSpPr>
        <p:spPr>
          <a:xfrm flipH="1">
            <a:off x="0" y="1822345"/>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59558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genda 2">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E6B6D-2F30-4BA9-2B55-62940E3BFCA3}"/>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1118941"/>
            <a:ext cx="6565392" cy="5200516"/>
          </a:xfrm>
        </p:spPr>
        <p:txBody>
          <a:bodyPr anchor="b">
            <a:normAutofit/>
          </a:bodyPr>
          <a:lstStyle>
            <a:lvl1pPr>
              <a:lnSpc>
                <a:spcPct val="80000"/>
              </a:lnSpc>
              <a:defRPr sz="80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857689" y="532759"/>
            <a:ext cx="3877110" cy="5463437"/>
          </a:xfrm>
        </p:spPr>
        <p:txBody>
          <a:bodyPr vert="horz" lIns="91440" tIns="45720" rIns="91440" bIns="45720" rtlCol="0">
            <a:normAutofit/>
          </a:bodyPr>
          <a:lstStyle>
            <a:lvl1pPr marL="457200" indent="-457200">
              <a:buFont typeface="+mj-lt"/>
              <a:buAutoNum type="arabicPeriod"/>
              <a:defRPr lang="en-US" sz="1800" dirty="0">
                <a:solidFill>
                  <a:schemeClr val="tx2"/>
                </a:solidFill>
              </a:defRPr>
            </a:lvl1pPr>
            <a:lvl2pPr marL="571500" indent="-342900">
              <a:buFont typeface="+mj-lt"/>
              <a:buAutoNum type="arabicPeriod"/>
              <a:defRPr lang="en-US" sz="16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AC46AD62-1AB6-4EFB-8DBD-6D00C7B465F9}" type="datetime1">
              <a:rPr lang="en-US" smtClean="0"/>
              <a:t>6/24/2026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D64E6-257D-65B2-D2A7-6A1002E1E580}"/>
              </a:ext>
            </a:extLst>
          </p:cNvPr>
          <p:cNvCxnSpPr>
            <a:cxnSpLocks/>
          </p:cNvCxnSpPr>
          <p:nvPr/>
        </p:nvCxnSpPr>
        <p:spPr>
          <a:xfrm>
            <a:off x="740049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11285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D0A563-F018-FFF1-B911-D69E42CEEAA5}"/>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463362"/>
            <a:ext cx="11130279" cy="1162632"/>
          </a:xfrm>
        </p:spPr>
        <p:txBody>
          <a:bodyPr anchor="ctr">
            <a:normAutofit/>
          </a:bodyPr>
          <a:lstStyle>
            <a:lvl1pPr>
              <a:defRPr sz="7200" cap="all" baseline="0">
                <a:solidFill>
                  <a:schemeClr val="accent1"/>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5DA2B1BE-7DDF-C8B4-6A46-21B5A0257D08}"/>
              </a:ext>
            </a:extLst>
          </p:cNvPr>
          <p:cNvSpPr>
            <a:spLocks noGrp="1"/>
          </p:cNvSpPr>
          <p:nvPr>
            <p:ph type="pic" sz="quarter" idx="14" hasCustomPrompt="1"/>
          </p:nvPr>
        </p:nvSpPr>
        <p:spPr>
          <a:xfrm>
            <a:off x="-8364" y="1830708"/>
            <a:ext cx="5321063" cy="456392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846552" y="2191025"/>
            <a:ext cx="5733156" cy="3894807"/>
          </a:xfrm>
        </p:spPr>
        <p:txBody>
          <a:bodyPr vert="horz" lIns="91440" tIns="45720" rIns="91440" bIns="45720" rtlCol="0">
            <a:normAutofit/>
          </a:bodyPr>
          <a:lstStyle>
            <a:lvl1pPr marL="457200" indent="-457200">
              <a:buFont typeface="+mj-lt"/>
              <a:buAutoNum type="arabicPeriod"/>
              <a:defRPr lang="en-US" sz="2000" dirty="0">
                <a:solidFill>
                  <a:schemeClr val="tx2"/>
                </a:solidFill>
              </a:defRPr>
            </a:lvl1pPr>
            <a:lvl2pPr marL="571500" indent="-342900">
              <a:buFont typeface="+mj-lt"/>
              <a:buAutoNum type="arabicPeriod"/>
              <a:defRPr lang="en-US" sz="18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2B09C6DF-0139-4F07-BF9C-4309D0C9DCA6}" type="datetime1">
              <a:rPr lang="en-US" smtClean="0"/>
              <a:t>6/24/2026</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F06406B2-3637-5849-867E-A0ADC9D9DDA5}"/>
              </a:ext>
            </a:extLst>
          </p:cNvPr>
          <p:cNvCxnSpPr>
            <a:cxnSpLocks/>
          </p:cNvCxnSpPr>
          <p:nvPr/>
        </p:nvCxnSpPr>
        <p:spPr>
          <a:xfrm flipH="1">
            <a:off x="0" y="1822345"/>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D64E6-257D-65B2-D2A7-6A1002E1E580}"/>
              </a:ext>
            </a:extLst>
          </p:cNvPr>
          <p:cNvCxnSpPr>
            <a:cxnSpLocks/>
          </p:cNvCxnSpPr>
          <p:nvPr/>
        </p:nvCxnSpPr>
        <p:spPr>
          <a:xfrm>
            <a:off x="5321065" y="1822345"/>
            <a:ext cx="0" cy="5035655"/>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795547"/>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2919167" y="860128"/>
            <a:ext cx="6353666" cy="1711083"/>
          </a:xfrm>
        </p:spPr>
        <p:txBody>
          <a:bodyPr anchor="b">
            <a:normAutofit/>
          </a:bodyPr>
          <a:lstStyle>
            <a:lvl1pPr algn="ctr">
              <a:defRPr sz="32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3306618" y="3155112"/>
            <a:ext cx="5578764" cy="2442120"/>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BF50FAFF-A1AC-4B36-A522-D3A2BD4C7FC3}"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2682F24D-05C9-B6C7-3A94-C06130BFE9B2}"/>
              </a:ext>
            </a:extLst>
          </p:cNvPr>
          <p:cNvCxnSpPr>
            <a:cxnSpLocks/>
          </p:cNvCxnSpPr>
          <p:nvPr/>
        </p:nvCxnSpPr>
        <p:spPr>
          <a:xfrm flipH="1">
            <a:off x="0" y="278317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737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3494711" y="845617"/>
            <a:ext cx="5897862" cy="143633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3494711" y="2910484"/>
            <a:ext cx="5897862" cy="3066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267E660-7124-4C3A-8AAA-B41D80ACF1A9}"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5" name="Straight Connector 14">
            <a:extLst>
              <a:ext uri="{FF2B5EF4-FFF2-40B4-BE49-F238E27FC236}">
                <a16:creationId xmlns:a16="http://schemas.microsoft.com/office/drawing/2014/main" id="{A1AB0C69-C415-7A7B-376B-69AA51CE6A5E}"/>
              </a:ext>
            </a:extLst>
          </p:cNvPr>
          <p:cNvCxnSpPr>
            <a:cxnSpLocks/>
          </p:cNvCxnSpPr>
          <p:nvPr/>
        </p:nvCxnSpPr>
        <p:spPr>
          <a:xfrm flipH="1">
            <a:off x="0" y="253652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FDABE4-7855-701A-F892-8CE2C6CE02A5}"/>
              </a:ext>
            </a:extLst>
          </p:cNvPr>
          <p:cNvCxnSpPr>
            <a:cxnSpLocks/>
          </p:cNvCxnSpPr>
          <p:nvPr/>
        </p:nvCxnSpPr>
        <p:spPr>
          <a:xfrm>
            <a:off x="301955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790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1299"/>
            <a:ext cx="3689927" cy="1486906"/>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904515" y="2780147"/>
            <a:ext cx="6567049" cy="3359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F2F4876-ABF6-46E9-AABB-9093F4FF9830}"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4BF5C1EC-3A2D-2E51-65A6-6155B3776C4A}"/>
              </a:ext>
            </a:extLst>
          </p:cNvPr>
          <p:cNvCxnSpPr>
            <a:cxnSpLocks/>
          </p:cNvCxnSpPr>
          <p:nvPr/>
        </p:nvCxnSpPr>
        <p:spPr>
          <a:xfrm flipH="1">
            <a:off x="0" y="239797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97FEE4-9B7E-CE58-4AA3-EC6E3E1861F3}"/>
              </a:ext>
            </a:extLst>
          </p:cNvPr>
          <p:cNvCxnSpPr>
            <a:cxnSpLocks/>
          </p:cNvCxnSpPr>
          <p:nvPr/>
        </p:nvCxnSpPr>
        <p:spPr>
          <a:xfrm>
            <a:off x="446924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038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360">
          <p15:clr>
            <a:srgbClr val="FBAE40"/>
          </p15:clr>
        </p15:guide>
        <p15:guide id="4" pos="2928">
          <p15:clr>
            <a:srgbClr val="FBAE40"/>
          </p15:clr>
        </p15:guide>
        <p15:guide id="5" pos="47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C812-9AC4-6EBF-8B57-B5A3762D3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2CCC8-E880-F335-26D7-3A501DB04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762B0-8330-6995-F8FB-A94C041E6F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385EA-B6DD-73C8-683E-3395318EEC39}"/>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6" name="Footer Placeholder 5">
            <a:extLst>
              <a:ext uri="{FF2B5EF4-FFF2-40B4-BE49-F238E27FC236}">
                <a16:creationId xmlns:a16="http://schemas.microsoft.com/office/drawing/2014/main" id="{775827C1-302F-193C-A1D8-70B378797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C984D4-8218-B750-652D-718A6CB87077}"/>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38604351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1163119"/>
            <a:ext cx="4152377" cy="3434657"/>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824602" y="1153691"/>
            <a:ext cx="5496988" cy="4568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4D7CF1F-58DF-43AF-921D-9C5F21D87011}"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A2129-EA91-4982-7EB1-1F590E56CA3B}"/>
              </a:ext>
            </a:extLst>
          </p:cNvPr>
          <p:cNvCxnSpPr>
            <a:cxnSpLocks/>
          </p:cNvCxnSpPr>
          <p:nvPr/>
        </p:nvCxnSpPr>
        <p:spPr>
          <a:xfrm>
            <a:off x="532310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663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0473"/>
            <a:ext cx="3664107" cy="3864052"/>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270349" y="720473"/>
            <a:ext cx="6309360"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F9649F7-D424-4C48-9F1A-F9E6A6464624}"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A6AC6891-86BE-FF41-E94E-AB97BFFB2322}"/>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456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0473"/>
            <a:ext cx="3280573" cy="3864052"/>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662388" y="720473"/>
            <a:ext cx="7072408"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280570"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FF038B1-676A-4930-9A2B-D361CEEB3399}"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A6AC6891-86BE-FF41-E94E-AB97BFFB2322}"/>
              </a:ext>
            </a:extLst>
          </p:cNvPr>
          <p:cNvCxnSpPr>
            <a:cxnSpLocks/>
          </p:cNvCxnSpPr>
          <p:nvPr/>
        </p:nvCxnSpPr>
        <p:spPr>
          <a:xfrm>
            <a:off x="4140231"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218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911995" y="559483"/>
            <a:ext cx="6825541" cy="1009652"/>
          </a:xfrm>
        </p:spPr>
        <p:txBody>
          <a:bodyPr anchor="b"/>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
            <a:ext cx="4421943"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911994" y="2083837"/>
            <a:ext cx="6825545"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811448"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520E1D3-9897-4F62-B20F-820B96903029}"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42373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4425535" y="1810995"/>
            <a:ext cx="775020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718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1" y="557784"/>
            <a:ext cx="6781799" cy="1009652"/>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084832"/>
            <a:ext cx="6781800"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758244" y="1"/>
            <a:ext cx="4441796"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7910969-82E1-4DC2-8A32-95F8999F3C79}"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75020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10512"/>
            <a:ext cx="775020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47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472644" y="669386"/>
            <a:ext cx="7231413" cy="1005840"/>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994" y="-5468"/>
            <a:ext cx="4011836"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472644" y="1812385"/>
            <a:ext cx="7231407" cy="442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408011"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FDCD3FE-7D00-42C8-AAA1-7B40C480DCD1}"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00921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886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680728"/>
            <a:ext cx="7281067" cy="10058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1823728"/>
            <a:ext cx="7281061" cy="442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195489" y="-6369"/>
            <a:ext cx="3996512"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BE49B79-F7D7-4EC9-B39C-00EEEABA80A1}"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818828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227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5365423" y="678485"/>
            <a:ext cx="6369370" cy="1005840"/>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8466"/>
            <a:ext cx="4886539"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373890" y="1821484"/>
            <a:ext cx="6360897" cy="4292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0179C259-8124-4DF9-9476-1C574CC8A380}"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89081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7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678485"/>
            <a:ext cx="6369370" cy="10058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1821484"/>
            <a:ext cx="6360897" cy="4292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277100" y="-8466"/>
            <a:ext cx="4914895"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D30DCB73-7DFF-41E9-94AE-03DDC0983D5F}"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27000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054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8191500" y="458144"/>
            <a:ext cx="3433926" cy="1681551"/>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722292"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8191500" y="2276856"/>
            <a:ext cx="3433926" cy="3785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1D76A9E-247B-42FF-94A5-087CF9B29B6E}"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7EAFE-BA64-2156-9780-AA400F6F3026}"/>
              </a:ext>
            </a:extLst>
          </p:cNvPr>
          <p:cNvCxnSpPr>
            <a:cxnSpLocks/>
          </p:cNvCxnSpPr>
          <p:nvPr/>
        </p:nvCxnSpPr>
        <p:spPr>
          <a:xfrm>
            <a:off x="772735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726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D3772-1EFD-3BEA-8CDB-FC0B205358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B4624E-D08F-75EE-4813-3E8CCDD8E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C636B-4C0C-16BD-E8E7-10D3FAB61B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AF7438-EE36-C171-9669-F364EB52A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B9F73-9E0C-9649-827E-FEDDC76ACC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C6547-3B8C-5E2D-2A1B-BFA3154FFF33}"/>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8" name="Footer Placeholder 7">
            <a:extLst>
              <a:ext uri="{FF2B5EF4-FFF2-40B4-BE49-F238E27FC236}">
                <a16:creationId xmlns:a16="http://schemas.microsoft.com/office/drawing/2014/main" id="{263420D3-F8BB-63F2-9763-4526605CA0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1751C-7608-190C-C831-19AB567EE7E7}"/>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469516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458145"/>
            <a:ext cx="4000497" cy="16797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272880"/>
            <a:ext cx="4000497" cy="378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4853323" y="0"/>
            <a:ext cx="7338676"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4000500"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216F4089-B0B8-4924-B485-08424C78200C}"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849331"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553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7739922" y="458144"/>
            <a:ext cx="3909536" cy="1485873"/>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268396"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7739922" y="2463789"/>
            <a:ext cx="3909534" cy="35610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E58CB80-2CED-4065-90C6-0999AD9EE7FC}"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7EAFE-BA64-2156-9780-AA400F6F3026}"/>
              </a:ext>
            </a:extLst>
          </p:cNvPr>
          <p:cNvCxnSpPr>
            <a:cxnSpLocks/>
          </p:cNvCxnSpPr>
          <p:nvPr/>
        </p:nvCxnSpPr>
        <p:spPr>
          <a:xfrm>
            <a:off x="727134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4F2342-86AA-3EA4-EB3B-2DB8D68315E6}"/>
              </a:ext>
            </a:extLst>
          </p:cNvPr>
          <p:cNvCxnSpPr>
            <a:cxnSpLocks/>
          </p:cNvCxnSpPr>
          <p:nvPr/>
        </p:nvCxnSpPr>
        <p:spPr>
          <a:xfrm flipH="1">
            <a:off x="7227420" y="2212509"/>
            <a:ext cx="493532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575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8664673" y="586591"/>
            <a:ext cx="2915036" cy="1600279"/>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8186508"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8664673" y="2714536"/>
            <a:ext cx="2915038" cy="322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7E374A5-F4AA-48A6-9C78-6905B67B6273}"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E6711F-CD71-AB46-003C-BE1DB3B8E841}"/>
              </a:ext>
            </a:extLst>
          </p:cNvPr>
          <p:cNvCxnSpPr>
            <a:cxnSpLocks/>
          </p:cNvCxnSpPr>
          <p:nvPr/>
        </p:nvCxnSpPr>
        <p:spPr>
          <a:xfrm>
            <a:off x="818776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5807C1-3535-030D-D48C-9F2B70401B10}"/>
              </a:ext>
            </a:extLst>
          </p:cNvPr>
          <p:cNvCxnSpPr>
            <a:cxnSpLocks/>
          </p:cNvCxnSpPr>
          <p:nvPr/>
        </p:nvCxnSpPr>
        <p:spPr>
          <a:xfrm flipH="1">
            <a:off x="8186508" y="2443138"/>
            <a:ext cx="4005492"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576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5036986"/>
            <a:ext cx="3985579" cy="1397477"/>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8965"/>
            <a:ext cx="12191999" cy="476781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203180" y="5054245"/>
            <a:ext cx="6376529" cy="131983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0435D1F-FAB0-4D9D-B7BF-490C90B8E5BE}"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0493C13E-01BF-7326-0714-59845741BBF3}"/>
              </a:ext>
            </a:extLst>
          </p:cNvPr>
          <p:cNvCxnSpPr>
            <a:cxnSpLocks/>
          </p:cNvCxnSpPr>
          <p:nvPr/>
        </p:nvCxnSpPr>
        <p:spPr>
          <a:xfrm flipH="1">
            <a:off x="0" y="4759186"/>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245A6F-9312-AEBD-1066-A68010EEF5A3}"/>
              </a:ext>
            </a:extLst>
          </p:cNvPr>
          <p:cNvCxnSpPr>
            <a:cxnSpLocks/>
          </p:cNvCxnSpPr>
          <p:nvPr/>
        </p:nvCxnSpPr>
        <p:spPr>
          <a:xfrm>
            <a:off x="4724925" y="4758846"/>
            <a:ext cx="0" cy="2099154"/>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56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959530"/>
            <a:ext cx="3512409" cy="2199864"/>
          </a:xfrm>
        </p:spPr>
        <p:txBody>
          <a:bodyPr anchor="t"/>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3B441162-7125-E1E0-1B82-FCC1AB84227E}"/>
              </a:ext>
            </a:extLst>
          </p:cNvPr>
          <p:cNvSpPr>
            <a:spLocks noGrp="1"/>
          </p:cNvSpPr>
          <p:nvPr>
            <p:ph type="pic" sz="quarter" idx="13" hasCustomPrompt="1"/>
          </p:nvPr>
        </p:nvSpPr>
        <p:spPr>
          <a:xfrm>
            <a:off x="-857" y="-1"/>
            <a:ext cx="12192000" cy="364897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723613" y="3959529"/>
            <a:ext cx="7011183" cy="2369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1" y="6445997"/>
            <a:ext cx="3543299"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F3C6F935-567A-4AB6-A4C6-B3A3054E8F97}"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2FF81FBD-8D67-B5E4-E22E-74E98EF89F80}"/>
              </a:ext>
            </a:extLst>
          </p:cNvPr>
          <p:cNvCxnSpPr>
            <a:cxnSpLocks/>
          </p:cNvCxnSpPr>
          <p:nvPr/>
        </p:nvCxnSpPr>
        <p:spPr>
          <a:xfrm>
            <a:off x="4290210" y="3648976"/>
            <a:ext cx="0" cy="3209024"/>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892870-1B48-2935-21E8-3BC6F474C661}"/>
              </a:ext>
            </a:extLst>
          </p:cNvPr>
          <p:cNvCxnSpPr>
            <a:cxnSpLocks/>
          </p:cNvCxnSpPr>
          <p:nvPr/>
        </p:nvCxnSpPr>
        <p:spPr>
          <a:xfrm flipH="1">
            <a:off x="-857" y="3654706"/>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541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451413"/>
            <a:ext cx="3511296" cy="164574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727448" y="451414"/>
            <a:ext cx="7013448" cy="221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1" y="2746159"/>
            <a:ext cx="3543299"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a:xfrm>
            <a:off x="9737594" y="2746159"/>
            <a:ext cx="1842115" cy="365125"/>
          </a:xfrm>
        </p:spPr>
        <p:txBody>
          <a:bodyPr/>
          <a:lstStyle/>
          <a:p>
            <a:fld id="{BF100A10-24AF-407C-B97C-359EEB8D1EF0}"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a:xfrm>
            <a:off x="11734800" y="2746159"/>
            <a:ext cx="457200" cy="365125"/>
          </a:xfrm>
        </p:spPr>
        <p:txBody>
          <a:bodyPr/>
          <a:lstStyle/>
          <a:p>
            <a:fld id="{DDF60B60-82CA-4BB9-BA6E-A62FADF2374B}" type="slidenum">
              <a:rPr lang="en-US" smtClean="0"/>
              <a:t>‹#›</a:t>
            </a:fld>
            <a:endParaRPr lang="en-US" dirty="0"/>
          </a:p>
        </p:txBody>
      </p:sp>
      <p:sp>
        <p:nvSpPr>
          <p:cNvPr id="15" name="Picture Placeholder 14">
            <a:extLst>
              <a:ext uri="{FF2B5EF4-FFF2-40B4-BE49-F238E27FC236}">
                <a16:creationId xmlns:a16="http://schemas.microsoft.com/office/drawing/2014/main" id="{3B441162-7125-E1E0-1B82-FCC1AB84227E}"/>
              </a:ext>
            </a:extLst>
          </p:cNvPr>
          <p:cNvSpPr>
            <a:spLocks noGrp="1"/>
          </p:cNvSpPr>
          <p:nvPr>
            <p:ph type="pic" sz="quarter" idx="13" hasCustomPrompt="1"/>
          </p:nvPr>
        </p:nvSpPr>
        <p:spPr>
          <a:xfrm>
            <a:off x="0" y="3182112"/>
            <a:ext cx="12191143" cy="3675888"/>
          </a:xfrm>
          <a:blipFill dpi="0" rotWithShape="1">
            <a:blip r:embed="rId2">
              <a:alphaModFix amt="80000"/>
            </a:blip>
            <a:srcRect/>
            <a:stretch>
              <a:fillRect/>
            </a:stretch>
          </a:blipFill>
        </p:spPr>
        <p:txBody>
          <a:bodyPr/>
          <a:lstStyle>
            <a:lvl1pPr marL="0" indent="0">
              <a:buNone/>
              <a:defRPr/>
            </a:lvl1pPr>
          </a:lstStyle>
          <a:p>
            <a:r>
              <a:rPr lang="en-US" dirty="0"/>
              <a:t> </a:t>
            </a:r>
          </a:p>
        </p:txBody>
      </p:sp>
      <p:cxnSp>
        <p:nvCxnSpPr>
          <p:cNvPr id="7" name="Straight Connector 6">
            <a:extLst>
              <a:ext uri="{FF2B5EF4-FFF2-40B4-BE49-F238E27FC236}">
                <a16:creationId xmlns:a16="http://schemas.microsoft.com/office/drawing/2014/main" id="{78892870-1B48-2935-21E8-3BC6F474C661}"/>
              </a:ext>
            </a:extLst>
          </p:cNvPr>
          <p:cNvCxnSpPr>
            <a:cxnSpLocks/>
          </p:cNvCxnSpPr>
          <p:nvPr/>
        </p:nvCxnSpPr>
        <p:spPr>
          <a:xfrm flipH="1">
            <a:off x="-857" y="3174990"/>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E0C665-CD78-E346-994A-0AC535ACCC98}"/>
              </a:ext>
            </a:extLst>
          </p:cNvPr>
          <p:cNvCxnSpPr>
            <a:cxnSpLocks/>
          </p:cNvCxnSpPr>
          <p:nvPr/>
        </p:nvCxnSpPr>
        <p:spPr>
          <a:xfrm>
            <a:off x="4288536" y="0"/>
            <a:ext cx="0" cy="3182112"/>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287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681037"/>
            <a:ext cx="11277596" cy="1009652"/>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1" y="2098467"/>
            <a:ext cx="4415882" cy="4078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5332581" y="1829880"/>
            <a:ext cx="6863265" cy="4566088"/>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8ED1D8B-0329-44CA-97BE-DA70811A8630}"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5326714" y="1825625"/>
            <a:ext cx="0" cy="5032375"/>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25625"/>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9AB141-EFC4-A843-71E7-C52C8709BA26}"/>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237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681037"/>
            <a:ext cx="11277595" cy="1009652"/>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098467"/>
            <a:ext cx="6802582"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756147" y="1829880"/>
            <a:ext cx="4441796" cy="4566088"/>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98621EB5-723F-4AD6-AEC4-D406AB116579}"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750205" y="1825625"/>
            <a:ext cx="0" cy="5032375"/>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25625"/>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9AB141-EFC4-A843-71E7-C52C8709BA26}"/>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949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8"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2182"/>
            <a:ext cx="5758172" cy="454645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2"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575817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42182"/>
            <a:ext cx="5758174"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474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377072"/>
            <a:ext cx="4000500"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7087"/>
            <a:ext cx="4922517" cy="4544568"/>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438534" y="377072"/>
            <a:ext cx="614117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7B79CB6-58B7-4AEB-BE2A-306450DBAD2A}"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49497"/>
            <a:ext cx="464819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492251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280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0A79A-85B9-302E-F7C7-6B332D9245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D98B5-4AF7-89FB-DA8F-B1C37A46A3D9}"/>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4" name="Footer Placeholder 3">
            <a:extLst>
              <a:ext uri="{FF2B5EF4-FFF2-40B4-BE49-F238E27FC236}">
                <a16:creationId xmlns:a16="http://schemas.microsoft.com/office/drawing/2014/main" id="{15ECA7C4-7C93-E0CE-5C72-36174EA23C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E2F622-F2ED-14BF-C9FD-D46EB9DFFB5E}"/>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2173441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1" y="4407360"/>
            <a:ext cx="3543299" cy="1732820"/>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466598"/>
            <a:ext cx="4460008" cy="3601433"/>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892635" y="788704"/>
            <a:ext cx="6730614" cy="5385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543300"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D924D50-69B4-493C-AABF-53036A8D79F6}" type="datetime1">
              <a:rPr lang="en-US" smtClean="0"/>
              <a:t>6/24/2026</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4068031"/>
            <a:ext cx="446000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446000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D58D1-F636-9620-582E-41FBB707092B}"/>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90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Number Lar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1F6A87-CC7B-D4BD-1F6A-C3948971C39D}"/>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188720" y="5264780"/>
            <a:ext cx="9811512" cy="1097280"/>
          </a:xfrm>
        </p:spPr>
        <p:txBody>
          <a:bodyPr vert="horz" lIns="91440" tIns="45720" rIns="91440" bIns="45720" rtlCol="0" anchor="ctr">
            <a:normAutofit/>
          </a:bodyPr>
          <a:lstStyle>
            <a:lvl1pPr algn="ctr">
              <a:lnSpc>
                <a:spcPct val="110000"/>
              </a:lnSpc>
              <a:defRPr lang="en-US" sz="2800" cap="all" spc="100" baseline="0" dirty="0">
                <a:solidFill>
                  <a:schemeClr val="tx2">
                    <a:lumMod val="90000"/>
                  </a:schemeClr>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93776" y="676656"/>
            <a:ext cx="11201400" cy="4206240"/>
          </a:xfrm>
        </p:spPr>
        <p:txBody>
          <a:bodyPr vert="horz" lIns="91440" tIns="45720" rIns="91440" bIns="45720" rtlCol="0" anchor="b">
            <a:normAutofit/>
          </a:bodyPr>
          <a:lstStyle>
            <a:lvl1pPr marL="0" indent="0" algn="ctr">
              <a:lnSpc>
                <a:spcPct val="90000"/>
              </a:lnSpc>
              <a:spcBef>
                <a:spcPts val="0"/>
              </a:spcBef>
              <a:buNone/>
              <a:defRPr lang="en-US" sz="27800" dirty="0">
                <a:solidFill>
                  <a:schemeClr val="tx2">
                    <a:lumMod val="90000"/>
                  </a:schemeClr>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4AC8F0CD-CD54-4D81-AA2E-F53EC757E087}" type="datetime1">
              <a:rPr lang="en-US" smtClean="0"/>
              <a:t>6/24/2026</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0" name="Straight Connector 9">
            <a:extLst>
              <a:ext uri="{FF2B5EF4-FFF2-40B4-BE49-F238E27FC236}">
                <a16:creationId xmlns:a16="http://schemas.microsoft.com/office/drawing/2014/main" id="{85ADE133-B5D6-A1C0-6BC9-C723D008EC0E}"/>
              </a:ext>
            </a:extLst>
          </p:cNvPr>
          <p:cNvCxnSpPr>
            <a:cxnSpLocks/>
          </p:cNvCxnSpPr>
          <p:nvPr/>
        </p:nvCxnSpPr>
        <p:spPr>
          <a:xfrm flipH="1">
            <a:off x="0" y="501866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63805"/>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9816A-24DB-A6D2-3F39-E78DC5E1C26D}"/>
              </a:ext>
            </a:extLst>
          </p:cNvPr>
          <p:cNvSpPr/>
          <p:nvPr/>
        </p:nvSpPr>
        <p:spPr>
          <a:xfrm>
            <a:off x="0" y="0"/>
            <a:ext cx="12192000" cy="6858000"/>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06196" y="5248656"/>
            <a:ext cx="10579608" cy="896112"/>
          </a:xfrm>
        </p:spPr>
        <p:txBody>
          <a:bodyPr vert="horz" lIns="91440" tIns="45720" rIns="91440" bIns="45720" rtlCol="0" anchor="ctr">
            <a:normAutofit/>
          </a:bodyPr>
          <a:lstStyle>
            <a:lvl1pPr algn="ctr">
              <a:lnSpc>
                <a:spcPct val="110000"/>
              </a:lnSpc>
              <a:defRPr lang="en-US" sz="2400" cap="all" spc="200" baseline="0" dirty="0">
                <a:solidFill>
                  <a:schemeClr val="accent4">
                    <a:lumMod val="75000"/>
                  </a:schemeClr>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95300" y="603504"/>
            <a:ext cx="11201400" cy="4206240"/>
          </a:xfrm>
        </p:spPr>
        <p:txBody>
          <a:bodyPr vert="horz" lIns="91440" tIns="45720" rIns="91440" bIns="45720" rtlCol="0" anchor="b">
            <a:normAutofit/>
          </a:bodyPr>
          <a:lstStyle>
            <a:lvl1pPr marL="0" indent="0" algn="ctr">
              <a:lnSpc>
                <a:spcPct val="90000"/>
              </a:lnSpc>
              <a:spcBef>
                <a:spcPts val="0"/>
              </a:spcBef>
              <a:buNone/>
              <a:defRPr lang="en-US" sz="27800" dirty="0">
                <a:solidFill>
                  <a:schemeClr val="accent4">
                    <a:lumMod val="75000"/>
                  </a:schemeClr>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357BF1D3-2990-4429-A9CB-0765BDF1B23D}" type="datetime1">
              <a:rPr lang="en-US" smtClean="0"/>
              <a:t>6/24/2026</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64C657CA-BC15-CFB3-68A2-CD405FBC42E3}"/>
              </a:ext>
            </a:extLst>
          </p:cNvPr>
          <p:cNvCxnSpPr>
            <a:cxnSpLocks/>
          </p:cNvCxnSpPr>
          <p:nvPr/>
        </p:nvCxnSpPr>
        <p:spPr>
          <a:xfrm flipH="1">
            <a:off x="0" y="5018669"/>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258A7C-B0B2-E98B-CC50-E513F3F96778}"/>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6823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DE1DC1-9689-2EE3-E7BA-1B5865E69925}"/>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718209" y="5095152"/>
            <a:ext cx="8755582" cy="1397088"/>
          </a:xfrm>
        </p:spPr>
        <p:txBody>
          <a:bodyPr vert="horz" lIns="91440" tIns="45720" rIns="91440" bIns="45720" rtlCol="0" anchor="ctr">
            <a:normAutofit/>
          </a:bodyPr>
          <a:lstStyle>
            <a:lvl1pPr algn="ctr">
              <a:lnSpc>
                <a:spcPct val="120000"/>
              </a:lnSpc>
              <a:defRPr lang="en-US" sz="2600" cap="all" spc="100" baseline="0" dirty="0">
                <a:solidFill>
                  <a:schemeClr val="accent4"/>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915924" y="604476"/>
            <a:ext cx="10360152" cy="3886200"/>
          </a:xfrm>
        </p:spPr>
        <p:txBody>
          <a:bodyPr vert="horz" lIns="91440" tIns="45720" rIns="91440" bIns="45720" rtlCol="0" anchor="b">
            <a:normAutofit/>
          </a:bodyPr>
          <a:lstStyle>
            <a:lvl1pPr marL="0" indent="0" algn="ctr">
              <a:lnSpc>
                <a:spcPct val="90000"/>
              </a:lnSpc>
              <a:spcBef>
                <a:spcPts val="0"/>
              </a:spcBef>
              <a:buNone/>
              <a:defRPr lang="en-US" sz="26000" dirty="0">
                <a:solidFill>
                  <a:schemeClr val="accent4"/>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BE99BABC-AD7D-4A6D-A89B-3BB2921A5531}" type="datetime1">
              <a:rPr lang="en-US" smtClean="0"/>
              <a:t>6/24/2026</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C4E840B4-4A86-E59D-DE37-6D68E8998743}"/>
              </a:ext>
            </a:extLst>
          </p:cNvPr>
          <p:cNvCxnSpPr>
            <a:cxnSpLocks/>
          </p:cNvCxnSpPr>
          <p:nvPr/>
        </p:nvCxnSpPr>
        <p:spPr>
          <a:xfrm flipH="1">
            <a:off x="0" y="4800185"/>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4C1874-713F-9C70-0910-15468C71D94B}"/>
              </a:ext>
            </a:extLst>
          </p:cNvPr>
          <p:cNvCxnSpPr>
            <a:cxnSpLocks/>
          </p:cNvCxnSpPr>
          <p:nvPr/>
        </p:nvCxnSpPr>
        <p:spPr>
          <a:xfrm>
            <a:off x="4572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E3C4BC-AB49-4B2D-6D76-2DB06F19B146}"/>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94910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5F8892-F2ED-BFCA-E7AB-85D6D27E4996}"/>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57200" y="4809744"/>
            <a:ext cx="10817352" cy="1325880"/>
          </a:xfrm>
        </p:spPr>
        <p:txBody>
          <a:bodyPr vert="horz" lIns="91440" tIns="45720" rIns="91440" bIns="45720" rtlCol="0" anchor="ctr">
            <a:normAutofit/>
          </a:bodyPr>
          <a:lstStyle>
            <a:lvl1pPr>
              <a:lnSpc>
                <a:spcPct val="120000"/>
              </a:lnSpc>
              <a:defRPr lang="en-US" sz="2400" cap="all" spc="200" baseline="0" dirty="0">
                <a:solidFill>
                  <a:schemeClr val="tx2">
                    <a:alpha val="90000"/>
                  </a:schemeClr>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57200" y="603504"/>
            <a:ext cx="10817352" cy="3886200"/>
          </a:xfrm>
        </p:spPr>
        <p:txBody>
          <a:bodyPr vert="horz" lIns="91440" tIns="45720" rIns="91440" bIns="45720" rtlCol="0" anchor="b">
            <a:normAutofit/>
          </a:bodyPr>
          <a:lstStyle>
            <a:lvl1pPr marL="0" indent="0">
              <a:lnSpc>
                <a:spcPct val="90000"/>
              </a:lnSpc>
              <a:buNone/>
              <a:defRPr lang="en-US" sz="26000" dirty="0">
                <a:solidFill>
                  <a:schemeClr val="accent4"/>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651FE32A-A87D-4DC3-874C-FBD040896932}" type="datetime1">
              <a:rPr lang="en-US" smtClean="0"/>
              <a:t>6/24/2026</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FBC03FAC-E732-2A29-931B-DF10E16576A9}"/>
              </a:ext>
            </a:extLst>
          </p:cNvPr>
          <p:cNvCxnSpPr>
            <a:cxnSpLocks/>
          </p:cNvCxnSpPr>
          <p:nvPr/>
        </p:nvCxnSpPr>
        <p:spPr>
          <a:xfrm flipH="1">
            <a:off x="0" y="4567063"/>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EAA9EA-F053-9082-1866-9E27466BAA2B}"/>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634D08-FFFD-5C50-9C95-E26621C9F10B}"/>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53214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B4D75-C478-D736-9A5A-B64DEA241030}"/>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93103" y="1493520"/>
            <a:ext cx="8805794" cy="3911600"/>
          </a:xfrm>
        </p:spPr>
        <p:txBody>
          <a:bodyPr anchor="ctr">
            <a:normAutofit/>
          </a:bodyPr>
          <a:lstStyle>
            <a:lvl1pPr marL="0" indent="0" algn="ctr">
              <a:lnSpc>
                <a:spcPct val="110000"/>
              </a:lnSpc>
              <a:buNone/>
              <a:defRPr sz="5400" b="0">
                <a:solidFill>
                  <a:schemeClr val="tx2"/>
                </a:solidFill>
                <a:latin typeface="+mj-lt"/>
              </a:defRPr>
            </a:lvl1pPr>
            <a:lvl2pPr marL="228600" indent="0" algn="ctr">
              <a:lnSpc>
                <a:spcPct val="110000"/>
              </a:lnSpc>
              <a:buNone/>
              <a:defRPr sz="4800" b="0">
                <a:solidFill>
                  <a:schemeClr val="tx2"/>
                </a:solidFill>
                <a:latin typeface="+mj-lt"/>
              </a:defRPr>
            </a:lvl2pPr>
            <a:lvl3pPr marL="457200" indent="0" algn="ctr">
              <a:lnSpc>
                <a:spcPct val="110000"/>
              </a:lnSpc>
              <a:buNone/>
              <a:defRPr sz="4400" b="0">
                <a:solidFill>
                  <a:schemeClr val="tx2"/>
                </a:solidFill>
                <a:latin typeface="+mj-lt"/>
              </a:defRPr>
            </a:lvl3pPr>
            <a:lvl4pPr marL="685800" indent="0" algn="ctr">
              <a:lnSpc>
                <a:spcPct val="110000"/>
              </a:lnSpc>
              <a:buNone/>
              <a:defRPr sz="4000" b="0">
                <a:solidFill>
                  <a:schemeClr val="tx2"/>
                </a:solidFill>
                <a:latin typeface="+mj-lt"/>
              </a:defRPr>
            </a:lvl4pPr>
            <a:lvl5pPr marL="914400" indent="0" algn="ctr">
              <a:lnSpc>
                <a:spcPct val="110000"/>
              </a:lnSpc>
              <a:buNone/>
              <a:defRPr sz="3600" b="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E036278C-3666-418F-8843-DFD38DB3098D}" type="datetime1">
              <a:rPr lang="en-US" smtClean="0"/>
              <a:t>6/24/2026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6C547212-589F-3A5C-2FF7-4E576B86E3A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E2472-A2D0-B3C4-1592-E709B2EC9AD6}"/>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5E0B8-C6C3-8095-D53F-FB618E39D7CE}"/>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D2DF78-237E-1E21-906C-273460F55F55}"/>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37054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tatement 2">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FC0D0B-DA30-766C-173E-0170DEC1DFE7}"/>
              </a:ext>
            </a:extLst>
          </p:cNvPr>
          <p:cNvSpPr/>
          <p:nvPr/>
        </p:nvSpPr>
        <p:spPr>
          <a:xfrm>
            <a:off x="0" y="0"/>
            <a:ext cx="12192000" cy="685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676" y="1069677"/>
            <a:ext cx="9290649" cy="4744528"/>
          </a:xfrm>
        </p:spPr>
        <p:txBody>
          <a:bodyPr anchor="ctr">
            <a:normAutofit/>
          </a:bodyPr>
          <a:lstStyle>
            <a:lvl1pPr marL="0" indent="0" algn="ctr">
              <a:lnSpc>
                <a:spcPct val="120000"/>
              </a:lnSpc>
              <a:buNone/>
              <a:defRPr sz="4000" b="0" cap="all" spc="260" baseline="0">
                <a:solidFill>
                  <a:schemeClr val="tx2"/>
                </a:solidFill>
              </a:defRPr>
            </a:lvl1pPr>
            <a:lvl2pPr marL="228600" indent="0" algn="ctr">
              <a:lnSpc>
                <a:spcPct val="120000"/>
              </a:lnSpc>
              <a:buNone/>
              <a:defRPr sz="4000" b="0" cap="all" spc="260" baseline="0">
                <a:solidFill>
                  <a:schemeClr val="tx2"/>
                </a:solidFill>
              </a:defRPr>
            </a:lvl2pPr>
            <a:lvl3pPr marL="457200" indent="0" algn="ctr">
              <a:lnSpc>
                <a:spcPct val="120000"/>
              </a:lnSpc>
              <a:buNone/>
              <a:defRPr sz="4000" b="0" cap="all" spc="260" baseline="0">
                <a:solidFill>
                  <a:schemeClr val="tx2"/>
                </a:solidFill>
              </a:defRPr>
            </a:lvl3pPr>
            <a:lvl4pPr marL="685800" indent="0" algn="ctr">
              <a:lnSpc>
                <a:spcPct val="120000"/>
              </a:lnSpc>
              <a:buNone/>
              <a:defRPr sz="4000" b="0" cap="all" spc="260" baseline="0">
                <a:solidFill>
                  <a:schemeClr val="tx2"/>
                </a:solidFill>
              </a:defRPr>
            </a:lvl4pPr>
            <a:lvl5pPr marL="914400" indent="0" algn="ctr">
              <a:lnSpc>
                <a:spcPct val="120000"/>
              </a:lnSpc>
              <a:buNone/>
              <a:defRPr sz="4000" b="0" cap="all" spc="260" baseline="0">
                <a:solidFill>
                  <a:schemeClr val="tx2"/>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4E50C56A-CD5D-4BFA-97E5-381E40BD37FE}" type="datetime1">
              <a:rPr lang="en-US" smtClean="0"/>
              <a:t>6/24/2026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6D749579-0FDB-004C-88C7-AEAFA967138F}"/>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36D2D7-1E6C-18EB-97E2-3C716E213514}"/>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134195-89D3-0A49-21C0-FCE233C5FA6B}"/>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06AC78-B01D-B856-062B-5BDFA424140A}"/>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317182"/>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tatement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4B8B42-1FAE-0461-C13E-F2663EC89061}"/>
              </a:ext>
            </a:extLst>
          </p:cNvPr>
          <p:cNvSpPr/>
          <p:nvPr/>
        </p:nvSpPr>
        <p:spPr>
          <a:xfrm>
            <a:off x="0" y="0"/>
            <a:ext cx="12192000" cy="6858000"/>
          </a:xfrm>
          <a:prstGeom prst="rect">
            <a:avLst/>
          </a:prstGeom>
          <a:solidFill>
            <a:schemeClr val="accent5">
              <a:lumMod val="40000"/>
              <a:lumOff val="6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93103" y="1493520"/>
            <a:ext cx="8805794" cy="3911600"/>
          </a:xfrm>
        </p:spPr>
        <p:txBody>
          <a:bodyPr anchor="ctr">
            <a:normAutofit/>
          </a:bodyPr>
          <a:lstStyle>
            <a:lvl1pPr marL="0" indent="0" algn="ctr">
              <a:lnSpc>
                <a:spcPct val="110000"/>
              </a:lnSpc>
              <a:buNone/>
              <a:defRPr sz="5400" b="0">
                <a:solidFill>
                  <a:schemeClr val="tx2">
                    <a:alpha val="90000"/>
                  </a:schemeClr>
                </a:solidFill>
                <a:latin typeface="+mj-lt"/>
              </a:defRPr>
            </a:lvl1pPr>
            <a:lvl2pPr marL="228600" indent="0" algn="ctr">
              <a:lnSpc>
                <a:spcPct val="110000"/>
              </a:lnSpc>
              <a:buNone/>
              <a:defRPr sz="4800" b="0">
                <a:solidFill>
                  <a:schemeClr val="tx2">
                    <a:alpha val="90000"/>
                  </a:schemeClr>
                </a:solidFill>
                <a:latin typeface="+mj-lt"/>
              </a:defRPr>
            </a:lvl2pPr>
            <a:lvl3pPr marL="457200" indent="0" algn="ctr">
              <a:lnSpc>
                <a:spcPct val="110000"/>
              </a:lnSpc>
              <a:buNone/>
              <a:defRPr sz="4400" b="0">
                <a:solidFill>
                  <a:schemeClr val="tx2">
                    <a:alpha val="90000"/>
                  </a:schemeClr>
                </a:solidFill>
                <a:latin typeface="+mj-lt"/>
              </a:defRPr>
            </a:lvl3pPr>
            <a:lvl4pPr marL="685800" indent="0" algn="ctr">
              <a:lnSpc>
                <a:spcPct val="110000"/>
              </a:lnSpc>
              <a:buNone/>
              <a:defRPr sz="4000" b="0">
                <a:solidFill>
                  <a:schemeClr val="tx2">
                    <a:alpha val="90000"/>
                  </a:schemeClr>
                </a:solidFill>
                <a:latin typeface="+mj-lt"/>
              </a:defRPr>
            </a:lvl4pPr>
            <a:lvl5pPr marL="914400" indent="0" algn="ctr">
              <a:lnSpc>
                <a:spcPct val="110000"/>
              </a:lnSpc>
              <a:buNone/>
              <a:defRPr sz="3600" b="0">
                <a:solidFill>
                  <a:schemeClr val="tx2">
                    <a:alpha val="90000"/>
                  </a:schemeClr>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DBF456FA-CA72-4459-B86B-03B2C85DD46A}" type="datetime1">
              <a:rPr lang="en-US" smtClean="0"/>
              <a:t>6/24/2026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6C547212-589F-3A5C-2FF7-4E576B86E3A3}"/>
              </a:ext>
            </a:extLst>
          </p:cNvPr>
          <p:cNvCxnSpPr>
            <a:cxnSpLocks/>
          </p:cNvCxnSpPr>
          <p:nvPr/>
        </p:nvCxnSpPr>
        <p:spPr>
          <a:xfrm flipH="1">
            <a:off x="0" y="6398068"/>
            <a:ext cx="12192000" cy="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E2472-A2D0-B3C4-1592-E709B2EC9AD6}"/>
              </a:ext>
            </a:extLst>
          </p:cNvPr>
          <p:cNvCxnSpPr>
            <a:cxnSpLocks/>
          </p:cNvCxnSpPr>
          <p:nvPr/>
        </p:nvCxnSpPr>
        <p:spPr>
          <a:xfrm>
            <a:off x="457200" y="0"/>
            <a:ext cx="0" cy="685800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5E0B8-C6C3-8095-D53F-FB618E39D7CE}"/>
              </a:ext>
            </a:extLst>
          </p:cNvPr>
          <p:cNvCxnSpPr>
            <a:cxnSpLocks/>
          </p:cNvCxnSpPr>
          <p:nvPr/>
        </p:nvCxnSpPr>
        <p:spPr>
          <a:xfrm flipH="1">
            <a:off x="0" y="459932"/>
            <a:ext cx="12192000" cy="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D2DF78-237E-1E21-906C-273460F55F55}"/>
              </a:ext>
            </a:extLst>
          </p:cNvPr>
          <p:cNvCxnSpPr>
            <a:cxnSpLocks/>
          </p:cNvCxnSpPr>
          <p:nvPr/>
        </p:nvCxnSpPr>
        <p:spPr>
          <a:xfrm>
            <a:off x="11734800" y="0"/>
            <a:ext cx="0" cy="685800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4965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AF5849-739D-C101-47C3-B7745B65C36B}"/>
              </a:ext>
            </a:extLst>
          </p:cNvPr>
          <p:cNvSpPr/>
          <p:nvPr/>
        </p:nvSpPr>
        <p:spPr>
          <a:xfrm>
            <a:off x="0" y="0"/>
            <a:ext cx="12192000" cy="6858000"/>
          </a:xfrm>
          <a:prstGeom prst="rect">
            <a:avLst/>
          </a:prstGeom>
          <a:solidFill>
            <a:schemeClr val="accent5">
              <a:lumMod val="40000"/>
              <a:lumOff val="6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201" y="726618"/>
            <a:ext cx="9057452" cy="3959677"/>
          </a:xfrm>
        </p:spPr>
        <p:txBody>
          <a:bodyPr anchor="ctr">
            <a:noAutofit/>
          </a:bodyPr>
          <a:lstStyle>
            <a:lvl1pPr marL="0" indent="0">
              <a:lnSpc>
                <a:spcPct val="100000"/>
              </a:lnSpc>
              <a:buNone/>
              <a:defRPr sz="6200" b="0">
                <a:solidFill>
                  <a:schemeClr val="tx2">
                    <a:alpha val="90000"/>
                  </a:schemeClr>
                </a:solidFill>
                <a:latin typeface="+mj-lt"/>
              </a:defRPr>
            </a:lvl1pPr>
            <a:lvl2pPr marL="228600" indent="0">
              <a:lnSpc>
                <a:spcPct val="100000"/>
              </a:lnSpc>
              <a:buNone/>
              <a:defRPr sz="6200" b="0">
                <a:solidFill>
                  <a:schemeClr val="tx2">
                    <a:alpha val="90000"/>
                  </a:schemeClr>
                </a:solidFill>
                <a:latin typeface="+mj-lt"/>
              </a:defRPr>
            </a:lvl2pPr>
            <a:lvl3pPr marL="457200" indent="0">
              <a:lnSpc>
                <a:spcPct val="100000"/>
              </a:lnSpc>
              <a:buNone/>
              <a:defRPr sz="6200" b="0">
                <a:solidFill>
                  <a:schemeClr val="tx2">
                    <a:alpha val="90000"/>
                  </a:schemeClr>
                </a:solidFill>
                <a:latin typeface="+mj-lt"/>
              </a:defRPr>
            </a:lvl3pPr>
            <a:lvl4pPr marL="685800" indent="0">
              <a:lnSpc>
                <a:spcPct val="100000"/>
              </a:lnSpc>
              <a:buNone/>
              <a:defRPr sz="6200" b="0">
                <a:solidFill>
                  <a:schemeClr val="tx2">
                    <a:alpha val="90000"/>
                  </a:schemeClr>
                </a:solidFill>
                <a:latin typeface="+mj-lt"/>
              </a:defRPr>
            </a:lvl4pPr>
            <a:lvl5pPr marL="914400" indent="0">
              <a:lnSpc>
                <a:spcPct val="100000"/>
              </a:lnSpc>
              <a:buNone/>
              <a:defRPr sz="6200" b="0">
                <a:solidFill>
                  <a:schemeClr val="tx2">
                    <a:alpha val="90000"/>
                  </a:schemeClr>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B3EC1153-D263-4C11-8011-CBFFD9730DCE}" type="datetime1">
              <a:rPr lang="en-US" smtClean="0"/>
              <a:t>6/24/2026</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7E668AFA-4F03-20A8-1BA4-B3199B0ED0C7}"/>
              </a:ext>
            </a:extLst>
          </p:cNvPr>
          <p:cNvCxnSpPr>
            <a:cxnSpLocks/>
          </p:cNvCxnSpPr>
          <p:nvPr/>
        </p:nvCxnSpPr>
        <p:spPr>
          <a:xfrm flipH="1">
            <a:off x="0" y="528468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798B79-8105-6FCD-C65A-F6BE09F875EB}"/>
              </a:ext>
            </a:extLst>
          </p:cNvPr>
          <p:cNvCxnSpPr>
            <a:cxnSpLocks/>
          </p:cNvCxnSpPr>
          <p:nvPr/>
        </p:nvCxnSpPr>
        <p:spPr>
          <a:xfrm>
            <a:off x="10624726"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37596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7DCC75-46A1-9953-9459-89672E9805A8}"/>
              </a:ext>
            </a:extLst>
          </p:cNvPr>
          <p:cNvSpPr/>
          <p:nvPr/>
        </p:nvSpPr>
        <p:spPr>
          <a:xfrm>
            <a:off x="0" y="0"/>
            <a:ext cx="12192000" cy="6858000"/>
          </a:xfrm>
          <a:prstGeom prst="rect">
            <a:avLst/>
          </a:prstGeom>
          <a:solidFill>
            <a:schemeClr val="accent1">
              <a:lumMod val="40000"/>
              <a:lumOff val="6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9199563" cy="653184"/>
          </a:xfrm>
        </p:spPr>
        <p:txBody>
          <a:bodyPr anchor="ctr">
            <a:normAutofit/>
          </a:bodyPr>
          <a:lstStyle>
            <a:lvl1pPr>
              <a:lnSpc>
                <a:spcPct val="120000"/>
              </a:lnSpc>
              <a:defRPr sz="1800" b="1" cap="all" spc="100" baseline="0">
                <a:solidFill>
                  <a:schemeClr val="accent4">
                    <a:lumMod val="75000"/>
                  </a:schemeClr>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9199563" cy="3614737"/>
          </a:xfrm>
        </p:spPr>
        <p:txBody>
          <a:bodyPr anchor="ctr">
            <a:normAutofit/>
          </a:bodyPr>
          <a:lstStyle>
            <a:lvl1pPr marL="182880" indent="-182880">
              <a:buNone/>
              <a:defRPr sz="4000">
                <a:solidFill>
                  <a:schemeClr val="accent4">
                    <a:lumMod val="75000"/>
                  </a:schemeClr>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858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192870C0-88BC-4B78-A088-30393EC7D39C}" type="datetime1">
              <a:rPr lang="en-US" smtClean="0"/>
              <a:t>6/24/2026</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741338F2-C5CE-45A7-7748-138B348BA1E7}"/>
              </a:ext>
            </a:extLst>
          </p:cNvPr>
          <p:cNvCxnSpPr>
            <a:cxnSpLocks/>
          </p:cNvCxnSpPr>
          <p:nvPr/>
        </p:nvCxnSpPr>
        <p:spPr>
          <a:xfrm>
            <a:off x="4572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4CFB94-8AB3-65DB-0B12-EC4F7DAAEBF7}"/>
              </a:ext>
            </a:extLst>
          </p:cNvPr>
          <p:cNvCxnSpPr>
            <a:cxnSpLocks/>
          </p:cNvCxnSpPr>
          <p:nvPr/>
        </p:nvCxnSpPr>
        <p:spPr>
          <a:xfrm flipH="1">
            <a:off x="0" y="504372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1991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A3E55-3FD7-AA5B-6BD8-AAB7CA4B8E29}"/>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3" name="Footer Placeholder 2">
            <a:extLst>
              <a:ext uri="{FF2B5EF4-FFF2-40B4-BE49-F238E27FC236}">
                <a16:creationId xmlns:a16="http://schemas.microsoft.com/office/drawing/2014/main" id="{C215C7D1-5746-9871-2F8B-41A38005D3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F97EF1-308C-7202-170E-C1FC0E9F630F}"/>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11191439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0E8326-1507-F48A-851B-53763210D1ED}"/>
              </a:ext>
            </a:extLst>
          </p:cNvPr>
          <p:cNvSpPr/>
          <p:nvPr/>
        </p:nvSpPr>
        <p:spPr>
          <a:xfrm>
            <a:off x="0" y="0"/>
            <a:ext cx="12192000" cy="6858000"/>
          </a:xfrm>
          <a:prstGeom prst="rect">
            <a:avLst/>
          </a:prstGeom>
          <a:solidFill>
            <a:schemeClr val="accent1">
              <a:lumMod val="20000"/>
              <a:lumOff val="8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7900414" cy="653184"/>
          </a:xfrm>
        </p:spPr>
        <p:txBody>
          <a:bodyPr anchor="ctr">
            <a:normAutofit/>
          </a:bodyPr>
          <a:lstStyle>
            <a:lvl1pPr>
              <a:lnSpc>
                <a:spcPct val="120000"/>
              </a:lnSpc>
              <a:defRPr sz="1800" b="1" cap="all" spc="100" baseline="0">
                <a:solidFill>
                  <a:schemeClr val="accent1"/>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7900416" cy="3614737"/>
          </a:xfrm>
        </p:spPr>
        <p:txBody>
          <a:bodyPr anchor="ctr">
            <a:normAutofit/>
          </a:bodyPr>
          <a:lstStyle>
            <a:lvl1pPr marL="182880" indent="-182880">
              <a:buNone/>
              <a:defRPr sz="4000">
                <a:solidFill>
                  <a:schemeClr val="tx2">
                    <a:alpha val="80000"/>
                  </a:schemeClr>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D49EA2AE-D036-4E26-95AB-9605EDE53986}" type="datetime1">
              <a:rPr lang="en-US" smtClean="0"/>
              <a:t>6/24/2026</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207475CC-2E7D-619F-AFAD-0EB2BC1DFC40}"/>
              </a:ext>
            </a:extLst>
          </p:cNvPr>
          <p:cNvCxnSpPr>
            <a:cxnSpLocks/>
          </p:cNvCxnSpPr>
          <p:nvPr/>
        </p:nvCxnSpPr>
        <p:spPr>
          <a:xfrm flipH="1">
            <a:off x="0" y="504372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81F4D6-9057-EF87-48BE-0C6D4ADC8BC6}"/>
              </a:ext>
            </a:extLst>
          </p:cNvPr>
          <p:cNvCxnSpPr>
            <a:cxnSpLocks/>
          </p:cNvCxnSpPr>
          <p:nvPr/>
        </p:nvCxnSpPr>
        <p:spPr>
          <a:xfrm>
            <a:off x="1033707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17311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407D4A-1244-6A47-327B-CDB05AF70268}"/>
              </a:ext>
            </a:extLst>
          </p:cNvPr>
          <p:cNvSpPr/>
          <p:nvPr/>
        </p:nvSpPr>
        <p:spPr>
          <a:xfrm>
            <a:off x="0" y="0"/>
            <a:ext cx="12192000" cy="6858000"/>
          </a:xfrm>
          <a:prstGeom prst="rect">
            <a:avLst/>
          </a:prstGeom>
          <a:solidFill>
            <a:schemeClr val="accent3">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7982709" cy="653184"/>
          </a:xfrm>
        </p:spPr>
        <p:txBody>
          <a:bodyPr anchor="ctr">
            <a:normAutofit/>
          </a:bodyPr>
          <a:lstStyle>
            <a:lvl1pPr>
              <a:lnSpc>
                <a:spcPct val="120000"/>
              </a:lnSpc>
              <a:defRPr sz="1800" b="1" cap="all" spc="100" baseline="0">
                <a:solidFill>
                  <a:schemeClr val="tx2"/>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7982712" cy="3614737"/>
          </a:xfrm>
        </p:spPr>
        <p:txBody>
          <a:bodyPr anchor="ctr">
            <a:normAutofit/>
          </a:bodyPr>
          <a:lstStyle>
            <a:lvl1pPr marL="182880" indent="-182880">
              <a:buNone/>
              <a:defRPr sz="3600">
                <a:solidFill>
                  <a:schemeClr val="tx2"/>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2D99B03C-9B9E-4B25-B0F1-2ABF7EE05CC0}" type="datetime1">
              <a:rPr lang="en-US" smtClean="0"/>
              <a:t>6/24/2026</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DBA83050-F737-4CAA-50C3-B1912F8DCD46}"/>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AC790E-B990-47FD-A7C4-38DEB7A38CA4}"/>
              </a:ext>
            </a:extLst>
          </p:cNvPr>
          <p:cNvCxnSpPr>
            <a:cxnSpLocks/>
          </p:cNvCxnSpPr>
          <p:nvPr/>
        </p:nvCxnSpPr>
        <p:spPr>
          <a:xfrm flipH="1">
            <a:off x="0" y="504372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CD9DAA-71D0-AF79-A512-7D264779C222}"/>
              </a:ext>
            </a:extLst>
          </p:cNvPr>
          <p:cNvCxnSpPr>
            <a:cxnSpLocks/>
          </p:cNvCxnSpPr>
          <p:nvPr/>
        </p:nvCxnSpPr>
        <p:spPr>
          <a:xfrm>
            <a:off x="1033707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72036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4">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63E278-755B-41D3-7218-B797D9B5DF3C}"/>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75488" y="4893472"/>
            <a:ext cx="8019287" cy="1205575"/>
          </a:xfrm>
        </p:spPr>
        <p:txBody>
          <a:bodyPr anchor="t">
            <a:normAutofit/>
          </a:bodyPr>
          <a:lstStyle>
            <a:lvl1pPr>
              <a:lnSpc>
                <a:spcPct val="120000"/>
              </a:lnSpc>
              <a:defRPr sz="1800" b="1" cap="all" spc="100" baseline="0">
                <a:solidFill>
                  <a:schemeClr val="tx2"/>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475488" y="594360"/>
            <a:ext cx="8019288" cy="3236976"/>
          </a:xfrm>
        </p:spPr>
        <p:txBody>
          <a:bodyPr anchor="b">
            <a:normAutofit/>
          </a:bodyPr>
          <a:lstStyle>
            <a:lvl1pPr marL="182880" indent="-182880">
              <a:buNone/>
              <a:defRPr sz="3600">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A1B6A855-EE76-45C6-B820-67541FFB5E07}" type="datetime1">
              <a:rPr lang="en-US" smtClean="0"/>
              <a:t>6/24/2026</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8AA0B79A-2EB3-E6D5-B923-60D51965E7A7}"/>
              </a:ext>
            </a:extLst>
          </p:cNvPr>
          <p:cNvCxnSpPr>
            <a:cxnSpLocks/>
          </p:cNvCxnSpPr>
          <p:nvPr/>
        </p:nvCxnSpPr>
        <p:spPr>
          <a:xfrm flipH="1">
            <a:off x="0" y="436240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1507FC-FD8A-132E-6F82-1A96368D292F}"/>
              </a:ext>
            </a:extLst>
          </p:cNvPr>
          <p:cNvCxnSpPr>
            <a:cxnSpLocks/>
          </p:cNvCxnSpPr>
          <p:nvPr/>
        </p:nvCxnSpPr>
        <p:spPr>
          <a:xfrm>
            <a:off x="903719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86859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7BF6-CDFA-AAF4-F7FD-F4F8D06FF275}"/>
              </a:ext>
            </a:extLst>
          </p:cNvPr>
          <p:cNvSpPr>
            <a:spLocks noGrp="1"/>
          </p:cNvSpPr>
          <p:nvPr>
            <p:ph type="title"/>
          </p:nvPr>
        </p:nvSpPr>
        <p:spPr>
          <a:xfrm>
            <a:off x="457200" y="275309"/>
            <a:ext cx="11277600" cy="914400"/>
          </a:xfrm>
        </p:spPr>
        <p:txBody>
          <a:bodyPr anchor="ct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EAB1904-05A3-AF54-90B7-8B4E5E9BFC62}"/>
              </a:ext>
            </a:extLst>
          </p:cNvPr>
          <p:cNvSpPr>
            <a:spLocks noGrp="1"/>
          </p:cNvSpPr>
          <p:nvPr>
            <p:ph sz="quarter" idx="15"/>
          </p:nvPr>
        </p:nvSpPr>
        <p:spPr>
          <a:xfrm>
            <a:off x="455613" y="1677988"/>
            <a:ext cx="51816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0D15555F-2C1E-04D7-CE37-D06ABFB5685F}"/>
              </a:ext>
            </a:extLst>
          </p:cNvPr>
          <p:cNvSpPr>
            <a:spLocks noGrp="1"/>
          </p:cNvSpPr>
          <p:nvPr>
            <p:ph sz="quarter" idx="16"/>
          </p:nvPr>
        </p:nvSpPr>
        <p:spPr>
          <a:xfrm>
            <a:off x="6553200" y="1677988"/>
            <a:ext cx="5180013" cy="4498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B108197-F703-726D-4372-C7520052DC70}"/>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F85FAA39-5E1E-3A94-5A04-C36BA19E34ED}"/>
              </a:ext>
            </a:extLst>
          </p:cNvPr>
          <p:cNvSpPr>
            <a:spLocks noGrp="1"/>
          </p:cNvSpPr>
          <p:nvPr>
            <p:ph type="dt" sz="half" idx="10"/>
          </p:nvPr>
        </p:nvSpPr>
        <p:spPr/>
        <p:txBody>
          <a:bodyPr/>
          <a:lstStyle/>
          <a:p>
            <a:fld id="{B20F022F-161E-41B9-A1BC-CC85E43B1AF4}" type="datetime1">
              <a:rPr lang="en-US" smtClean="0"/>
              <a:t>6/24/2026</a:t>
            </a:fld>
            <a:endParaRPr lang="en-US" dirty="0"/>
          </a:p>
        </p:txBody>
      </p:sp>
      <p:sp>
        <p:nvSpPr>
          <p:cNvPr id="7" name="Slide Number Placeholder 6">
            <a:extLst>
              <a:ext uri="{FF2B5EF4-FFF2-40B4-BE49-F238E27FC236}">
                <a16:creationId xmlns:a16="http://schemas.microsoft.com/office/drawing/2014/main" id="{ACE80595-19B6-01B9-FCF5-F94B0C1BBAA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52C5098A-8A29-951C-ABCF-B4C329C3A94F}"/>
              </a:ext>
            </a:extLst>
          </p:cNvPr>
          <p:cNvCxnSpPr>
            <a:cxnSpLocks/>
          </p:cNvCxnSpPr>
          <p:nvPr/>
        </p:nvCxnSpPr>
        <p:spPr>
          <a:xfrm>
            <a:off x="6096000" y="1362719"/>
            <a:ext cx="0" cy="5490348"/>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4A1D01-2B46-73F0-8DC7-926AA95F7DFC}"/>
              </a:ext>
            </a:extLst>
          </p:cNvPr>
          <p:cNvCxnSpPr>
            <a:cxnSpLocks/>
          </p:cNvCxnSpPr>
          <p:nvPr/>
        </p:nvCxnSpPr>
        <p:spPr>
          <a:xfrm flipH="1">
            <a:off x="0" y="1362719"/>
            <a:ext cx="12200040" cy="0"/>
          </a:xfrm>
          <a:prstGeom prst="line">
            <a:avLst/>
          </a:prstGeom>
          <a:ln w="9525">
            <a:solidFill>
              <a:srgbClr val="616867">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336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27A1-B3E2-4312-9475-76586DB132FF}"/>
              </a:ext>
            </a:extLst>
          </p:cNvPr>
          <p:cNvSpPr>
            <a:spLocks noGrp="1"/>
          </p:cNvSpPr>
          <p:nvPr>
            <p:ph type="title"/>
          </p:nvPr>
        </p:nvSpPr>
        <p:spPr>
          <a:xfrm>
            <a:off x="457199" y="276838"/>
            <a:ext cx="11274552" cy="914400"/>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25FD6984-5D8F-6F35-3DC2-352D46E75874}"/>
              </a:ext>
            </a:extLst>
          </p:cNvPr>
          <p:cNvSpPr>
            <a:spLocks noGrp="1"/>
          </p:cNvSpPr>
          <p:nvPr>
            <p:ph type="body" idx="1"/>
          </p:nvPr>
        </p:nvSpPr>
        <p:spPr>
          <a:xfrm>
            <a:off x="457199" y="1475623"/>
            <a:ext cx="5184648" cy="676690"/>
          </a:xfrm>
        </p:spPr>
        <p:txBody>
          <a:bodyPr anchor="ctr">
            <a:normAutofit/>
          </a:bodyPr>
          <a:lstStyle>
            <a:lvl1pPr marL="0" indent="0">
              <a:buNone/>
              <a:defRPr sz="1800" b="0" cap="all" spc="16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D5136-48A0-D788-8CE2-627309A00EC8}"/>
              </a:ext>
            </a:extLst>
          </p:cNvPr>
          <p:cNvSpPr>
            <a:spLocks noGrp="1"/>
          </p:cNvSpPr>
          <p:nvPr>
            <p:ph sz="quarter" idx="15"/>
          </p:nvPr>
        </p:nvSpPr>
        <p:spPr>
          <a:xfrm>
            <a:off x="457200" y="2522538"/>
            <a:ext cx="5178425"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807CEA6-7FDB-2A72-485B-D38A79C1826D}"/>
              </a:ext>
            </a:extLst>
          </p:cNvPr>
          <p:cNvSpPr>
            <a:spLocks noGrp="1"/>
          </p:cNvSpPr>
          <p:nvPr>
            <p:ph type="body" sz="quarter" idx="3"/>
          </p:nvPr>
        </p:nvSpPr>
        <p:spPr>
          <a:xfrm>
            <a:off x="6556248" y="1475622"/>
            <a:ext cx="5184648" cy="676690"/>
          </a:xfrm>
        </p:spPr>
        <p:txBody>
          <a:bodyPr anchor="ctr">
            <a:normAutofit/>
          </a:bodyPr>
          <a:lstStyle>
            <a:lvl1pPr marL="0" indent="0">
              <a:buNone/>
              <a:defRPr sz="1800" b="0" cap="all" spc="16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3">
            <a:extLst>
              <a:ext uri="{FF2B5EF4-FFF2-40B4-BE49-F238E27FC236}">
                <a16:creationId xmlns:a16="http://schemas.microsoft.com/office/drawing/2014/main" id="{FC4D723F-4492-3B3B-CE74-0959714EEB14}"/>
              </a:ext>
            </a:extLst>
          </p:cNvPr>
          <p:cNvSpPr>
            <a:spLocks noGrp="1"/>
          </p:cNvSpPr>
          <p:nvPr>
            <p:ph sz="quarter" idx="16"/>
          </p:nvPr>
        </p:nvSpPr>
        <p:spPr>
          <a:xfrm>
            <a:off x="6556375" y="2522538"/>
            <a:ext cx="5175249"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3FA108E0-63AE-4B5C-404F-AD0FEC4AB8B8}"/>
              </a:ext>
            </a:extLst>
          </p:cNvPr>
          <p:cNvSpPr>
            <a:spLocks noGrp="1"/>
          </p:cNvSpPr>
          <p:nvPr>
            <p:ph type="ftr" sz="quarter" idx="11"/>
          </p:nvPr>
        </p:nvSpPr>
        <p:spPr/>
        <p:txBody>
          <a:bodyPr/>
          <a:lstStyle/>
          <a:p>
            <a:r>
              <a:rPr lang="en-US" dirty="0"/>
              <a:t>Sample Footer Text</a:t>
            </a:r>
          </a:p>
        </p:txBody>
      </p:sp>
      <p:sp>
        <p:nvSpPr>
          <p:cNvPr id="10" name="Date Placeholder 9">
            <a:extLst>
              <a:ext uri="{FF2B5EF4-FFF2-40B4-BE49-F238E27FC236}">
                <a16:creationId xmlns:a16="http://schemas.microsoft.com/office/drawing/2014/main" id="{42E2EB77-3CF8-CDC9-D0D4-1AC07FC535D4}"/>
              </a:ext>
            </a:extLst>
          </p:cNvPr>
          <p:cNvSpPr>
            <a:spLocks noGrp="1"/>
          </p:cNvSpPr>
          <p:nvPr>
            <p:ph type="dt" sz="half" idx="10"/>
          </p:nvPr>
        </p:nvSpPr>
        <p:spPr/>
        <p:txBody>
          <a:bodyPr/>
          <a:lstStyle/>
          <a:p>
            <a:fld id="{6BC8F49A-9797-4EFB-8F78-023201B418DD}" type="datetime1">
              <a:rPr lang="en-US" smtClean="0"/>
              <a:t>6/24/2026</a:t>
            </a:fld>
            <a:endParaRPr lang="en-US" dirty="0"/>
          </a:p>
        </p:txBody>
      </p:sp>
      <p:sp>
        <p:nvSpPr>
          <p:cNvPr id="15" name="Slide Number Placeholder 14">
            <a:extLst>
              <a:ext uri="{FF2B5EF4-FFF2-40B4-BE49-F238E27FC236}">
                <a16:creationId xmlns:a16="http://schemas.microsoft.com/office/drawing/2014/main" id="{6918C09E-FCA3-F1F6-7408-40D98FCEA9FD}"/>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354F547E-1AC1-2FFD-3E17-DC3F25B07823}"/>
              </a:ext>
            </a:extLst>
          </p:cNvPr>
          <p:cNvCxnSpPr>
            <a:cxnSpLocks/>
          </p:cNvCxnSpPr>
          <p:nvPr/>
        </p:nvCxnSpPr>
        <p:spPr>
          <a:xfrm>
            <a:off x="6096000" y="1362719"/>
            <a:ext cx="0" cy="5490348"/>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95E25D-D4B1-2002-F8AB-8B987C1683D9}"/>
              </a:ext>
            </a:extLst>
          </p:cNvPr>
          <p:cNvCxnSpPr>
            <a:cxnSpLocks/>
          </p:cNvCxnSpPr>
          <p:nvPr/>
        </p:nvCxnSpPr>
        <p:spPr>
          <a:xfrm flipH="1">
            <a:off x="0" y="226812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35EA16-C700-BA75-F075-2E4BC3EAFBE2}"/>
              </a:ext>
            </a:extLst>
          </p:cNvPr>
          <p:cNvCxnSpPr>
            <a:cxnSpLocks/>
          </p:cNvCxnSpPr>
          <p:nvPr/>
        </p:nvCxnSpPr>
        <p:spPr>
          <a:xfrm flipH="1">
            <a:off x="0" y="1362719"/>
            <a:ext cx="12200040" cy="0"/>
          </a:xfrm>
          <a:prstGeom prst="line">
            <a:avLst/>
          </a:prstGeom>
          <a:ln w="9525">
            <a:solidFill>
              <a:srgbClr val="616867">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476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52C1-DD73-A90F-46E0-33A4D558013C}"/>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238F8C10-87B8-01D2-2FEE-DAC41B9CF7CE}"/>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6225E57E-7F73-3825-2158-80859BAD43A4}"/>
              </a:ext>
            </a:extLst>
          </p:cNvPr>
          <p:cNvSpPr>
            <a:spLocks noGrp="1"/>
          </p:cNvSpPr>
          <p:nvPr>
            <p:ph type="dt" sz="half" idx="10"/>
          </p:nvPr>
        </p:nvSpPr>
        <p:spPr/>
        <p:txBody>
          <a:bodyPr/>
          <a:lstStyle/>
          <a:p>
            <a:fld id="{F1E57D35-FD3E-408B-A06E-7ED09E94C083}" type="datetime1">
              <a:rPr lang="en-US" smtClean="0"/>
              <a:t>6/24/2026</a:t>
            </a:fld>
            <a:endParaRPr lang="en-US" dirty="0"/>
          </a:p>
        </p:txBody>
      </p:sp>
      <p:sp>
        <p:nvSpPr>
          <p:cNvPr id="5" name="Slide Number Placeholder 4">
            <a:extLst>
              <a:ext uri="{FF2B5EF4-FFF2-40B4-BE49-F238E27FC236}">
                <a16:creationId xmlns:a16="http://schemas.microsoft.com/office/drawing/2014/main" id="{27A634BF-792D-AC8C-B0E0-492263401E1B}"/>
              </a:ext>
            </a:extLst>
          </p:cNvPr>
          <p:cNvSpPr>
            <a:spLocks noGrp="1"/>
          </p:cNvSpPr>
          <p:nvPr>
            <p:ph type="sldNum" sz="quarter" idx="12"/>
          </p:nvPr>
        </p:nvSpPr>
        <p:spPr/>
        <p:txBody>
          <a:bodyPr/>
          <a:lstStyle/>
          <a:p>
            <a:fld id="{DDF60B60-82CA-4BB9-BA6E-A62FADF2374B}" type="slidenum">
              <a:rPr lang="en-US" smtClean="0"/>
              <a:t>‹#›</a:t>
            </a:fld>
            <a:endParaRPr lang="en-US" dirty="0"/>
          </a:p>
        </p:txBody>
      </p:sp>
    </p:spTree>
    <p:extLst>
      <p:ext uri="{BB962C8B-B14F-4D97-AF65-F5344CB8AC3E}">
        <p14:creationId xmlns:p14="http://schemas.microsoft.com/office/powerpoint/2010/main" val="4143017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51370D-0A93-44DD-E049-EF3265B73F77}"/>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B6FF00A2-5853-30A7-62F5-7C7CB5A22191}"/>
              </a:ext>
            </a:extLst>
          </p:cNvPr>
          <p:cNvSpPr>
            <a:spLocks noGrp="1"/>
          </p:cNvSpPr>
          <p:nvPr>
            <p:ph type="dt" sz="half" idx="10"/>
          </p:nvPr>
        </p:nvSpPr>
        <p:spPr/>
        <p:txBody>
          <a:bodyPr/>
          <a:lstStyle/>
          <a:p>
            <a:fld id="{8334BC47-E75B-4512-AE58-14F5144E068D}" type="datetime1">
              <a:rPr lang="en-US" smtClean="0"/>
              <a:t>6/24/2026</a:t>
            </a:fld>
            <a:endParaRPr lang="en-US" dirty="0"/>
          </a:p>
        </p:txBody>
      </p:sp>
      <p:sp>
        <p:nvSpPr>
          <p:cNvPr id="4" name="Slide Number Placeholder 3">
            <a:extLst>
              <a:ext uri="{FF2B5EF4-FFF2-40B4-BE49-F238E27FC236}">
                <a16:creationId xmlns:a16="http://schemas.microsoft.com/office/drawing/2014/main" id="{ED3E97DA-A7DF-E3FF-8937-F6A36D17F59B}"/>
              </a:ext>
            </a:extLst>
          </p:cNvPr>
          <p:cNvSpPr>
            <a:spLocks noGrp="1"/>
          </p:cNvSpPr>
          <p:nvPr>
            <p:ph type="sldNum" sz="quarter" idx="12"/>
          </p:nvPr>
        </p:nvSpPr>
        <p:spPr/>
        <p:txBody>
          <a:bodyPr/>
          <a:lstStyle/>
          <a:p>
            <a:fld id="{DDF60B60-82CA-4BB9-BA6E-A62FADF2374B}" type="slidenum">
              <a:rPr lang="en-US" smtClean="0"/>
              <a:t>‹#›</a:t>
            </a:fld>
            <a:endParaRPr lang="en-US" dirty="0"/>
          </a:p>
        </p:txBody>
      </p:sp>
    </p:spTree>
    <p:extLst>
      <p:ext uri="{BB962C8B-B14F-4D97-AF65-F5344CB8AC3E}">
        <p14:creationId xmlns:p14="http://schemas.microsoft.com/office/powerpoint/2010/main" val="2001173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B5AB-0FA3-E8AE-A6A1-C03EE2DDAC1C}"/>
              </a:ext>
            </a:extLst>
          </p:cNvPr>
          <p:cNvSpPr>
            <a:spLocks noGrp="1"/>
          </p:cNvSpPr>
          <p:nvPr>
            <p:ph type="title"/>
          </p:nvPr>
        </p:nvSpPr>
        <p:spPr>
          <a:xfrm>
            <a:off x="457200" y="457200"/>
            <a:ext cx="3840480" cy="160020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407D3D71-61A7-7BE9-20ED-B5AF76B017E2}"/>
              </a:ext>
            </a:extLst>
          </p:cNvPr>
          <p:cNvSpPr>
            <a:spLocks noGrp="1"/>
          </p:cNvSpPr>
          <p:nvPr>
            <p:ph type="body" sz="half" idx="2"/>
          </p:nvPr>
        </p:nvSpPr>
        <p:spPr>
          <a:xfrm>
            <a:off x="457200" y="2057400"/>
            <a:ext cx="3840480" cy="397925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94D1ED4A-75CE-22B6-973F-969688C90EC1}"/>
              </a:ext>
            </a:extLst>
          </p:cNvPr>
          <p:cNvSpPr>
            <a:spLocks noGrp="1"/>
          </p:cNvSpPr>
          <p:nvPr>
            <p:ph idx="1"/>
          </p:nvPr>
        </p:nvSpPr>
        <p:spPr>
          <a:xfrm>
            <a:off x="5183187" y="457201"/>
            <a:ext cx="6551601" cy="557945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ABDB4269-D6C6-3706-6E34-9B96440E4C79}"/>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8525825D-6882-CF7E-DED2-796EB50E5624}"/>
              </a:ext>
            </a:extLst>
          </p:cNvPr>
          <p:cNvSpPr>
            <a:spLocks noGrp="1"/>
          </p:cNvSpPr>
          <p:nvPr>
            <p:ph type="dt" sz="half" idx="10"/>
          </p:nvPr>
        </p:nvSpPr>
        <p:spPr/>
        <p:txBody>
          <a:bodyPr/>
          <a:lstStyle/>
          <a:p>
            <a:fld id="{63E7E953-C3C8-4A4B-8817-BB1E8DE8DAD2}" type="datetime1">
              <a:rPr lang="en-US" smtClean="0"/>
              <a:t>6/24/2026</a:t>
            </a:fld>
            <a:endParaRPr lang="en-US" dirty="0"/>
          </a:p>
        </p:txBody>
      </p:sp>
      <p:sp>
        <p:nvSpPr>
          <p:cNvPr id="7" name="Slide Number Placeholder 6">
            <a:extLst>
              <a:ext uri="{FF2B5EF4-FFF2-40B4-BE49-F238E27FC236}">
                <a16:creationId xmlns:a16="http://schemas.microsoft.com/office/drawing/2014/main" id="{9E661EE4-2972-F8D1-E2C0-577A67DEC944}"/>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1A5F8204-04DE-BDF1-25A8-C8850EC04A7C}"/>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0CCA0B-4B85-D092-C9D6-7644345E4BFB}"/>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2211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64BF-25B8-DF5F-78A5-EF299DBC0FE5}"/>
              </a:ext>
            </a:extLst>
          </p:cNvPr>
          <p:cNvSpPr>
            <a:spLocks noGrp="1"/>
          </p:cNvSpPr>
          <p:nvPr>
            <p:ph type="title"/>
          </p:nvPr>
        </p:nvSpPr>
        <p:spPr>
          <a:xfrm>
            <a:off x="457200" y="457200"/>
            <a:ext cx="3840480" cy="160020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EB6BD76-5832-C2AF-7743-B7CB3A9FD207}"/>
              </a:ext>
            </a:extLst>
          </p:cNvPr>
          <p:cNvSpPr>
            <a:spLocks noGrp="1"/>
          </p:cNvSpPr>
          <p:nvPr>
            <p:ph type="body" sz="half" idx="2"/>
          </p:nvPr>
        </p:nvSpPr>
        <p:spPr>
          <a:xfrm>
            <a:off x="457200" y="2073584"/>
            <a:ext cx="3840480" cy="38807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F01BD91-BD6E-DEBA-3699-22D6D0CCE7F1}"/>
              </a:ext>
            </a:extLst>
          </p:cNvPr>
          <p:cNvSpPr>
            <a:spLocks noGrp="1"/>
          </p:cNvSpPr>
          <p:nvPr>
            <p:ph type="pic" idx="1" hasCustomPrompt="1"/>
          </p:nvPr>
        </p:nvSpPr>
        <p:spPr>
          <a:xfrm>
            <a:off x="5183188" y="542165"/>
            <a:ext cx="6466646" cy="5313731"/>
          </a:xfrm>
          <a:blipFill dpi="0" rotWithShape="1">
            <a:blip r:embed="rId2">
              <a:alphaModFix amt="8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5BC7AD9D-75CD-C3FA-F88F-4D8A87B72273}"/>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F47D41FD-57A5-7CC9-58D3-3ACA20265E6C}"/>
              </a:ext>
            </a:extLst>
          </p:cNvPr>
          <p:cNvSpPr>
            <a:spLocks noGrp="1"/>
          </p:cNvSpPr>
          <p:nvPr>
            <p:ph type="dt" sz="half" idx="10"/>
          </p:nvPr>
        </p:nvSpPr>
        <p:spPr/>
        <p:txBody>
          <a:bodyPr/>
          <a:lstStyle/>
          <a:p>
            <a:fld id="{CF4969BF-940B-4FBC-8397-235C5A271474}" type="datetime1">
              <a:rPr lang="en-US" smtClean="0"/>
              <a:t>6/24/2026</a:t>
            </a:fld>
            <a:endParaRPr lang="en-US" dirty="0"/>
          </a:p>
        </p:txBody>
      </p:sp>
      <p:sp>
        <p:nvSpPr>
          <p:cNvPr id="7" name="Slide Number Placeholder 6">
            <a:extLst>
              <a:ext uri="{FF2B5EF4-FFF2-40B4-BE49-F238E27FC236}">
                <a16:creationId xmlns:a16="http://schemas.microsoft.com/office/drawing/2014/main" id="{6EACC530-F0C1-526A-3F3A-EA8A7A29A70E}"/>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09332F2A-AF1E-7A2E-F872-24CEC59A2C2B}"/>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41477D-FCE4-BE8D-ED72-1A4C8D664981}"/>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576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319627-2791-E32D-91B0-857B27F822FB}"/>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34473"/>
            <a:ext cx="11122508" cy="1993399"/>
          </a:xfrm>
        </p:spPr>
        <p:txBody>
          <a:bodyPr anchor="b">
            <a:normAutofit/>
          </a:bodyPr>
          <a:lstStyle>
            <a:lvl1pPr>
              <a:defRPr sz="60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199" y="3528206"/>
            <a:ext cx="11122509" cy="2754253"/>
          </a:xfr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2"/>
                </a:solidFill>
              </a:defRPr>
            </a:lvl1pPr>
          </a:lstStyle>
          <a:p>
            <a:fld id="{1DBA68D7-9D7C-42B8-BD6B-A4B9C6BE522F}" type="datetime1">
              <a:rPr lang="en-US" smtClean="0"/>
              <a:t>6/24/2026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E2128EF9-7F8A-2F1B-41F7-2CA02A35CCA7}"/>
              </a:ext>
            </a:extLst>
          </p:cNvPr>
          <p:cNvCxnSpPr>
            <a:cxnSpLocks/>
          </p:cNvCxnSpPr>
          <p:nvPr/>
        </p:nvCxnSpPr>
        <p:spPr>
          <a:xfrm flipH="1">
            <a:off x="0" y="3191402"/>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8088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F409-06D7-4476-EB63-93AADF2EBE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9D3161-052B-5F69-5292-DD0927A93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2FFD69-650B-9B75-C9F9-274432861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2F018-0489-7EC2-4F4E-051A0DD09D67}"/>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6" name="Footer Placeholder 5">
            <a:extLst>
              <a:ext uri="{FF2B5EF4-FFF2-40B4-BE49-F238E27FC236}">
                <a16:creationId xmlns:a16="http://schemas.microsoft.com/office/drawing/2014/main" id="{42591EC7-594F-9611-1283-0D08B670B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5721D-FBA1-1BCB-F49D-F81FD989350A}"/>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42800303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Conclusion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D7571-736E-B4CB-34E0-C8B31B5A98C2}"/>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34473"/>
            <a:ext cx="6768193" cy="1993399"/>
          </a:xfrm>
        </p:spPr>
        <p:txBody>
          <a:bodyPr anchor="b">
            <a:normAutofit/>
          </a:bodyPr>
          <a:lstStyle>
            <a:lvl1pPr>
              <a:defRPr sz="60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200" y="3528206"/>
            <a:ext cx="6768193" cy="1794899"/>
          </a:xfr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2"/>
                </a:solidFill>
              </a:defRPr>
            </a:lvl1pPr>
          </a:lstStyle>
          <a:p>
            <a:fld id="{1F39104F-A6E3-4FB2-902A-A12FD9746726}" type="datetime1">
              <a:rPr lang="en-US" smtClean="0"/>
              <a:t>6/24/2026</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E2128EF9-7F8A-2F1B-41F7-2CA02A35CCA7}"/>
              </a:ext>
            </a:extLst>
          </p:cNvPr>
          <p:cNvCxnSpPr>
            <a:cxnSpLocks/>
          </p:cNvCxnSpPr>
          <p:nvPr/>
        </p:nvCxnSpPr>
        <p:spPr>
          <a:xfrm flipH="1">
            <a:off x="0" y="3191402"/>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58178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20D4D8-4573-C9B2-1DCF-98D108E83C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3870" y="442707"/>
            <a:ext cx="3161618" cy="803577"/>
          </a:xfrm>
          <a:prstGeom prst="rect">
            <a:avLst/>
          </a:prstGeom>
        </p:spPr>
      </p:pic>
      <p:pic>
        <p:nvPicPr>
          <p:cNvPr id="13" name="Picture 12" descr="Shape, rectangle&#10;&#10;Description automatically generated">
            <a:extLst>
              <a:ext uri="{FF2B5EF4-FFF2-40B4-BE49-F238E27FC236}">
                <a16:creationId xmlns:a16="http://schemas.microsoft.com/office/drawing/2014/main" id="{F6270243-B270-E824-3CF9-1A5C8B86986F}"/>
              </a:ext>
            </a:extLst>
          </p:cNvPr>
          <p:cNvPicPr>
            <a:picLocks noChangeAspect="1"/>
          </p:cNvPicPr>
          <p:nvPr userDrawn="1"/>
        </p:nvPicPr>
        <p:blipFill>
          <a:blip r:embed="rId3">
            <a:alphaModFix amt="18000"/>
            <a:extLst>
              <a:ext uri="{28A0092B-C50C-407E-A947-70E740481C1C}">
                <a14:useLocalDpi xmlns:a14="http://schemas.microsoft.com/office/drawing/2010/main" val="0"/>
              </a:ext>
            </a:extLst>
          </a:blip>
          <a:stretch>
            <a:fillRect/>
          </a:stretch>
        </p:blipFill>
        <p:spPr>
          <a:xfrm>
            <a:off x="-90356" y="1553741"/>
            <a:ext cx="5762060" cy="5400425"/>
          </a:xfrm>
          <a:prstGeom prst="rect">
            <a:avLst/>
          </a:prstGeom>
        </p:spPr>
      </p:pic>
      <p:sp>
        <p:nvSpPr>
          <p:cNvPr id="4" name="Title 1">
            <a:extLst>
              <a:ext uri="{FF2B5EF4-FFF2-40B4-BE49-F238E27FC236}">
                <a16:creationId xmlns:a16="http://schemas.microsoft.com/office/drawing/2014/main" id="{2CFEEE1A-57B5-7E0A-62C6-C2C1842A5A3E}"/>
              </a:ext>
            </a:extLst>
          </p:cNvPr>
          <p:cNvSpPr txBox="1">
            <a:spLocks/>
          </p:cNvSpPr>
          <p:nvPr userDrawn="1"/>
        </p:nvSpPr>
        <p:spPr>
          <a:xfrm>
            <a:off x="1042179" y="6290248"/>
            <a:ext cx="1629186" cy="342899"/>
          </a:xfrm>
          <a:prstGeom prst="rect">
            <a:avLst/>
          </a:prstGeom>
        </p:spPr>
        <p:txBody>
          <a:bodyPr/>
          <a:lstStyle>
            <a:lvl1pPr algn="l" defTabSz="914400" rtl="0" eaLnBrk="1" latinLnBrk="0" hangingPunct="1">
              <a:lnSpc>
                <a:spcPct val="90000"/>
              </a:lnSpc>
              <a:spcBef>
                <a:spcPct val="0"/>
              </a:spcBef>
              <a:buNone/>
              <a:defRPr sz="4400" b="0" i="0" kern="1200">
                <a:solidFill>
                  <a:schemeClr val="accent1"/>
                </a:solidFill>
                <a:latin typeface="Public Sans Medium" pitchFamily="2" charset="77"/>
                <a:ea typeface="+mj-ea"/>
                <a:cs typeface="+mj-cs"/>
              </a:defRPr>
            </a:lvl1pPr>
          </a:lstStyle>
          <a:p>
            <a:r>
              <a:rPr lang="en-US" sz="1500" b="1" i="0" dirty="0" err="1">
                <a:solidFill>
                  <a:schemeClr val="accent1"/>
                </a:solidFill>
                <a:latin typeface="Arial" panose="020B0604020202020204" pitchFamily="34" charset="0"/>
                <a:cs typeface="Arial" panose="020B0604020202020204" pitchFamily="34" charset="0"/>
              </a:rPr>
              <a:t>acr.org</a:t>
            </a:r>
            <a:endParaRPr lang="en-US" sz="1500" b="1" i="0" dirty="0">
              <a:solidFill>
                <a:schemeClr val="accent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D8FA901-8075-489A-0CF1-593008806008}"/>
              </a:ext>
            </a:extLst>
          </p:cNvPr>
          <p:cNvSpPr>
            <a:spLocks noGrp="1"/>
          </p:cNvSpPr>
          <p:nvPr>
            <p:ph type="title"/>
          </p:nvPr>
        </p:nvSpPr>
        <p:spPr>
          <a:xfrm>
            <a:off x="5961112" y="2986637"/>
            <a:ext cx="5525887" cy="682547"/>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12">
            <a:extLst>
              <a:ext uri="{FF2B5EF4-FFF2-40B4-BE49-F238E27FC236}">
                <a16:creationId xmlns:a16="http://schemas.microsoft.com/office/drawing/2014/main" id="{CD031750-EAD7-FB83-F1F8-EC316CE9B12B}"/>
              </a:ext>
            </a:extLst>
          </p:cNvPr>
          <p:cNvSpPr>
            <a:spLocks noGrp="1"/>
          </p:cNvSpPr>
          <p:nvPr>
            <p:ph type="body" sz="quarter" idx="10"/>
          </p:nvPr>
        </p:nvSpPr>
        <p:spPr>
          <a:xfrm>
            <a:off x="5961250" y="3853296"/>
            <a:ext cx="5525686" cy="1104034"/>
          </a:xfrm>
          <a:prstGeom prst="rect">
            <a:avLst/>
          </a:prstGeom>
        </p:spPr>
        <p:txBody>
          <a:bodyPr/>
          <a:lstStyle>
            <a:lvl1pPr marL="0" indent="0">
              <a:buFontTx/>
              <a:buNone/>
              <a:defRPr b="0" i="0">
                <a:solidFill>
                  <a:schemeClr val="bg1"/>
                </a:solidFill>
                <a:latin typeface="Arial" panose="020B0604020202020204" pitchFamily="34" charset="0"/>
                <a:cs typeface="Arial" panose="020B0604020202020204" pitchFamily="34" charset="0"/>
              </a:defRPr>
            </a:lvl1pPr>
            <a:lvl2pPr marL="311719" indent="0">
              <a:buFontTx/>
              <a:buNone/>
              <a:defRPr b="0" i="0">
                <a:solidFill>
                  <a:schemeClr val="bg1"/>
                </a:solidFill>
                <a:latin typeface="Public Sans" pitchFamily="2" charset="77"/>
              </a:defRPr>
            </a:lvl2pPr>
            <a:lvl3pPr marL="623438" indent="0">
              <a:buFontTx/>
              <a:buNone/>
              <a:defRPr b="0" i="0">
                <a:solidFill>
                  <a:schemeClr val="bg1"/>
                </a:solidFill>
                <a:latin typeface="Public Sans" pitchFamily="2" charset="77"/>
              </a:defRPr>
            </a:lvl3pPr>
            <a:lvl4pPr marL="935157" indent="0">
              <a:buFontTx/>
              <a:buNone/>
              <a:defRPr b="0" i="0">
                <a:solidFill>
                  <a:schemeClr val="bg1"/>
                </a:solidFill>
                <a:latin typeface="Public Sans" pitchFamily="2" charset="77"/>
              </a:defRPr>
            </a:lvl4pPr>
            <a:lvl5pPr marL="1246876" indent="0">
              <a:buFontTx/>
              <a:buNone/>
              <a:defRPr b="0" i="0">
                <a:solidFill>
                  <a:schemeClr val="bg1"/>
                </a:solidFill>
                <a:latin typeface="Public Sans" pitchFamily="2" charset="77"/>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8670901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A">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1BE49E-241B-D368-1357-7BD70255D7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33099" y="303442"/>
            <a:ext cx="447062" cy="447062"/>
          </a:xfrm>
          <a:prstGeom prst="rect">
            <a:avLst/>
          </a:prstGeom>
        </p:spPr>
      </p:pic>
      <p:sp>
        <p:nvSpPr>
          <p:cNvPr id="5" name="Title 1">
            <a:extLst>
              <a:ext uri="{FF2B5EF4-FFF2-40B4-BE49-F238E27FC236}">
                <a16:creationId xmlns:a16="http://schemas.microsoft.com/office/drawing/2014/main" id="{BA77CD5A-EFDF-80AF-1258-8820BB5FF995}"/>
              </a:ext>
            </a:extLst>
          </p:cNvPr>
          <p:cNvSpPr>
            <a:spLocks noGrp="1"/>
          </p:cNvSpPr>
          <p:nvPr>
            <p:ph type="title"/>
          </p:nvPr>
        </p:nvSpPr>
        <p:spPr>
          <a:xfrm>
            <a:off x="838200" y="320088"/>
            <a:ext cx="10515600" cy="614284"/>
          </a:xfrm>
          <a:prstGeom prst="rect">
            <a:avLst/>
          </a:prstGeom>
        </p:spPr>
        <p:txBody>
          <a:bodyPr/>
          <a:lstStyle>
            <a:lvl1pPr>
              <a:defRPr sz="2454"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Google Shape;112;p28">
            <a:extLst>
              <a:ext uri="{FF2B5EF4-FFF2-40B4-BE49-F238E27FC236}">
                <a16:creationId xmlns:a16="http://schemas.microsoft.com/office/drawing/2014/main" id="{F60145DB-B6C3-56AD-F333-D230633ADB61}"/>
              </a:ext>
            </a:extLst>
          </p:cNvPr>
          <p:cNvSpPr txBox="1">
            <a:spLocks noGrp="1"/>
          </p:cNvSpPr>
          <p:nvPr>
            <p:ph type="body" idx="1"/>
          </p:nvPr>
        </p:nvSpPr>
        <p:spPr>
          <a:xfrm>
            <a:off x="837952" y="1229964"/>
            <a:ext cx="10516000" cy="5107705"/>
          </a:xfrm>
          <a:prstGeom prst="rect">
            <a:avLst/>
          </a:prstGeom>
          <a:noFill/>
          <a:ln>
            <a:noFill/>
          </a:ln>
        </p:spPr>
        <p:txBody>
          <a:bodyPr spcFirstLastPara="1" wrap="square" lIns="91425" tIns="45700" rIns="91425" bIns="45700" anchor="t" anchorCtr="0">
            <a:normAutofit/>
          </a:bodyPr>
          <a:lstStyle>
            <a:lvl1pPr marL="311719" lvl="0" indent="-277084" algn="l" rtl="0">
              <a:lnSpc>
                <a:spcPct val="90000"/>
              </a:lnSpc>
              <a:spcBef>
                <a:spcPts val="755"/>
              </a:spcBef>
              <a:spcAft>
                <a:spcPts val="0"/>
              </a:spcAft>
              <a:buSzPts val="2800"/>
              <a:buChar char="•"/>
              <a:defRPr sz="1636" b="0" i="0">
                <a:solidFill>
                  <a:schemeClr val="bg1"/>
                </a:solidFill>
                <a:latin typeface="Arial" panose="020B0604020202020204" pitchFamily="34" charset="0"/>
                <a:cs typeface="Arial" panose="020B0604020202020204" pitchFamily="34" charset="0"/>
              </a:defRPr>
            </a:lvl1pPr>
            <a:lvl2pPr marL="623438" lvl="1" indent="-283145" algn="l" rtl="0">
              <a:lnSpc>
                <a:spcPct val="90000"/>
              </a:lnSpc>
              <a:spcBef>
                <a:spcPts val="378"/>
              </a:spcBef>
              <a:spcAft>
                <a:spcPts val="0"/>
              </a:spcAft>
              <a:buSzPts val="2940"/>
              <a:buChar char="&gt;"/>
              <a:defRPr/>
            </a:lvl2pPr>
            <a:lvl3pPr marL="935157" lvl="2" indent="-277084" algn="l" rtl="0">
              <a:lnSpc>
                <a:spcPct val="90000"/>
              </a:lnSpc>
              <a:spcBef>
                <a:spcPts val="378"/>
              </a:spcBef>
              <a:spcAft>
                <a:spcPts val="0"/>
              </a:spcAft>
              <a:buSzPts val="2800"/>
              <a:buChar char="•"/>
              <a:defRPr/>
            </a:lvl3pPr>
            <a:lvl4pPr marL="1246876" lvl="3" indent="-277084" algn="l" rtl="0">
              <a:lnSpc>
                <a:spcPct val="90000"/>
              </a:lnSpc>
              <a:spcBef>
                <a:spcPts val="378"/>
              </a:spcBef>
              <a:spcAft>
                <a:spcPts val="0"/>
              </a:spcAft>
              <a:buSzPts val="2800"/>
              <a:buChar char="•"/>
              <a:defRPr/>
            </a:lvl4pPr>
            <a:lvl5pPr marL="1558595" lvl="4" indent="-277084" algn="l" rtl="0">
              <a:lnSpc>
                <a:spcPct val="90000"/>
              </a:lnSpc>
              <a:spcBef>
                <a:spcPts val="378"/>
              </a:spcBef>
              <a:spcAft>
                <a:spcPts val="0"/>
              </a:spcAft>
              <a:buSzPts val="2800"/>
              <a:buChar char="•"/>
              <a:defRPr/>
            </a:lvl5pPr>
            <a:lvl6pPr marL="1870314" lvl="5" indent="-242231" algn="l" rtl="0">
              <a:lnSpc>
                <a:spcPct val="90000"/>
              </a:lnSpc>
              <a:spcBef>
                <a:spcPts val="378"/>
              </a:spcBef>
              <a:spcAft>
                <a:spcPts val="0"/>
              </a:spcAft>
              <a:buSzPts val="1995"/>
              <a:buChar char="•"/>
              <a:defRPr/>
            </a:lvl6pPr>
            <a:lvl7pPr marL="2182033" lvl="6" indent="-242231" algn="l" rtl="0">
              <a:lnSpc>
                <a:spcPct val="90000"/>
              </a:lnSpc>
              <a:spcBef>
                <a:spcPts val="378"/>
              </a:spcBef>
              <a:spcAft>
                <a:spcPts val="0"/>
              </a:spcAft>
              <a:buSzPts val="1995"/>
              <a:buChar char="•"/>
              <a:defRPr/>
            </a:lvl7pPr>
            <a:lvl8pPr marL="2493752" lvl="7" indent="-242231" algn="l" rtl="0">
              <a:lnSpc>
                <a:spcPct val="90000"/>
              </a:lnSpc>
              <a:spcBef>
                <a:spcPts val="378"/>
              </a:spcBef>
              <a:spcAft>
                <a:spcPts val="0"/>
              </a:spcAft>
              <a:buSzPts val="1995"/>
              <a:buChar char="•"/>
              <a:defRPr/>
            </a:lvl8pPr>
            <a:lvl9pPr marL="2805471" lvl="8" indent="-242231" algn="l" rtl="0">
              <a:lnSpc>
                <a:spcPct val="90000"/>
              </a:lnSpc>
              <a:spcBef>
                <a:spcPts val="378"/>
              </a:spcBef>
              <a:spcAft>
                <a:spcPts val="0"/>
              </a:spcAft>
              <a:buSzPts val="1995"/>
              <a:buChar char="•"/>
              <a:defRPr/>
            </a:lvl9pPr>
          </a:lstStyle>
          <a:p>
            <a:endParaRPr dirty="0"/>
          </a:p>
        </p:txBody>
      </p:sp>
      <p:sp>
        <p:nvSpPr>
          <p:cNvPr id="4" name="Text Placeholder 12">
            <a:extLst>
              <a:ext uri="{FF2B5EF4-FFF2-40B4-BE49-F238E27FC236}">
                <a16:creationId xmlns:a16="http://schemas.microsoft.com/office/drawing/2014/main" id="{A86C995E-3BE8-1EC5-5D30-1F532F6610EF}"/>
              </a:ext>
            </a:extLst>
          </p:cNvPr>
          <p:cNvSpPr txBox="1">
            <a:spLocks/>
          </p:cNvSpPr>
          <p:nvPr userDrawn="1"/>
        </p:nvSpPr>
        <p:spPr>
          <a:xfrm>
            <a:off x="11131320" y="6465137"/>
            <a:ext cx="717177" cy="311727"/>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4B78093-24C5-8447-934A-7E37BD6DAF23}" type="slidenum">
              <a:rPr lang="en-US" sz="682" b="0" i="0" smtClean="0">
                <a:solidFill>
                  <a:schemeClr val="bg2"/>
                </a:solidFill>
                <a:latin typeface="Arial" panose="020B0604020202020204" pitchFamily="34" charset="0"/>
                <a:cs typeface="Arial" panose="020B0604020202020204" pitchFamily="34" charset="0"/>
              </a:rPr>
              <a:pPr/>
              <a:t>‹#›</a:t>
            </a:fld>
            <a:endParaRPr lang="en-US" sz="682" b="0" i="0" dirty="0">
              <a:solidFill>
                <a:schemeClr val="bg2"/>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219182D-FEE9-8AF5-849E-63D013B37065}"/>
              </a:ext>
            </a:extLst>
          </p:cNvPr>
          <p:cNvSpPr/>
          <p:nvPr userDrawn="1"/>
        </p:nvSpPr>
        <p:spPr>
          <a:xfrm>
            <a:off x="7353883" y="6558319"/>
            <a:ext cx="4104084" cy="104965"/>
          </a:xfrm>
          <a:prstGeom prst="rect">
            <a:avLst/>
          </a:prstGeom>
        </p:spPr>
        <p:txBody>
          <a:bodyPr wrap="square" lIns="0" tIns="0" rIns="0" bIns="0">
            <a:spAutoFit/>
          </a:bodyPr>
          <a:lstStyle/>
          <a:p>
            <a:pPr algn="r"/>
            <a:r>
              <a:rPr lang="en-US" sz="682" b="0" i="0" dirty="0">
                <a:solidFill>
                  <a:schemeClr val="bg2"/>
                </a:solidFill>
                <a:latin typeface="Arial" panose="020B0604020202020204" pitchFamily="34" charset="0"/>
                <a:cs typeface="Arial" panose="020B0604020202020204" pitchFamily="34" charset="0"/>
              </a:rPr>
              <a:t>© 2023 American College of Radiology® | All rights reserved.</a:t>
            </a:r>
          </a:p>
        </p:txBody>
      </p:sp>
    </p:spTree>
    <p:extLst>
      <p:ext uri="{BB962C8B-B14F-4D97-AF65-F5344CB8AC3E}">
        <p14:creationId xmlns:p14="http://schemas.microsoft.com/office/powerpoint/2010/main" val="3193248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SLIDE B">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F06240-8E6A-8B8B-FFB2-7CAEA4CC5CF7}"/>
              </a:ext>
            </a:extLst>
          </p:cNvPr>
          <p:cNvSpPr>
            <a:spLocks noGrp="1"/>
          </p:cNvSpPr>
          <p:nvPr>
            <p:ph type="body" sz="quarter" idx="10"/>
          </p:nvPr>
        </p:nvSpPr>
        <p:spPr>
          <a:xfrm>
            <a:off x="708401" y="2691896"/>
            <a:ext cx="6647578" cy="737105"/>
          </a:xfrm>
          <a:prstGeom prst="rect">
            <a:avLst/>
          </a:prstGeom>
        </p:spPr>
        <p:txBody>
          <a:bodyPr anchor="b"/>
          <a:lstStyle>
            <a:lvl1pPr marL="0" indent="0">
              <a:buNone/>
              <a:defRPr sz="3273" b="1" i="0">
                <a:solidFill>
                  <a:schemeClr val="accent1"/>
                </a:solidFill>
                <a:latin typeface="Arial" panose="020B0604020202020204" pitchFamily="34" charset="0"/>
                <a:cs typeface="Arial" panose="020B0604020202020204" pitchFamily="34" charset="0"/>
              </a:defRPr>
            </a:lvl1pPr>
            <a:lvl2pPr marL="311719" indent="0">
              <a:buNone/>
              <a:defRPr/>
            </a:lvl2pPr>
          </a:lstStyle>
          <a:p>
            <a:pPr lvl="0"/>
            <a:r>
              <a:rPr lang="en-US" dirty="0"/>
              <a:t>Click to edit Master text styles</a:t>
            </a:r>
          </a:p>
        </p:txBody>
      </p:sp>
      <p:sp>
        <p:nvSpPr>
          <p:cNvPr id="2" name="TextBox 1">
            <a:extLst>
              <a:ext uri="{FF2B5EF4-FFF2-40B4-BE49-F238E27FC236}">
                <a16:creationId xmlns:a16="http://schemas.microsoft.com/office/drawing/2014/main" id="{E9AFD506-18E0-FAF6-E3C8-9B92863EBFF4}"/>
              </a:ext>
            </a:extLst>
          </p:cNvPr>
          <p:cNvSpPr txBox="1"/>
          <p:nvPr userDrawn="1"/>
        </p:nvSpPr>
        <p:spPr>
          <a:xfrm>
            <a:off x="1801091" y="2909455"/>
            <a:ext cx="0" cy="0"/>
          </a:xfrm>
          <a:prstGeom prst="rect">
            <a:avLst/>
          </a:prstGeom>
          <a:solidFill>
            <a:srgbClr val="FF00DF"/>
          </a:solidFill>
        </p:spPr>
        <p:txBody>
          <a:bodyPr wrap="none" rtlCol="0">
            <a:noAutofit/>
          </a:bodyPr>
          <a:lstStyle/>
          <a:p>
            <a:pPr algn="l"/>
            <a:endParaRPr lang="en-US" sz="818" dirty="0" err="1">
              <a:solidFill>
                <a:schemeClr val="bg1"/>
              </a:solidFill>
            </a:endParaRPr>
          </a:p>
        </p:txBody>
      </p:sp>
      <p:pic>
        <p:nvPicPr>
          <p:cNvPr id="5" name="Picture 4">
            <a:extLst>
              <a:ext uri="{FF2B5EF4-FFF2-40B4-BE49-F238E27FC236}">
                <a16:creationId xmlns:a16="http://schemas.microsoft.com/office/drawing/2014/main" id="{FFDB7C87-DD24-B5BE-6B7A-30A80F9AF5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33099" y="303442"/>
            <a:ext cx="447062" cy="447062"/>
          </a:xfrm>
          <a:prstGeom prst="rect">
            <a:avLst/>
          </a:prstGeom>
        </p:spPr>
      </p:pic>
      <p:sp>
        <p:nvSpPr>
          <p:cNvPr id="4" name="Text Placeholder 12">
            <a:extLst>
              <a:ext uri="{FF2B5EF4-FFF2-40B4-BE49-F238E27FC236}">
                <a16:creationId xmlns:a16="http://schemas.microsoft.com/office/drawing/2014/main" id="{B685EF5A-E677-E743-BD34-737522BAE3EB}"/>
              </a:ext>
            </a:extLst>
          </p:cNvPr>
          <p:cNvSpPr txBox="1">
            <a:spLocks/>
          </p:cNvSpPr>
          <p:nvPr userDrawn="1"/>
        </p:nvSpPr>
        <p:spPr>
          <a:xfrm>
            <a:off x="11131320" y="6465137"/>
            <a:ext cx="717177" cy="311727"/>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4B78093-24C5-8447-934A-7E37BD6DAF23}" type="slidenum">
              <a:rPr lang="en-US" sz="682" b="0" i="0" smtClean="0">
                <a:solidFill>
                  <a:schemeClr val="bg2"/>
                </a:solidFill>
                <a:latin typeface="Arial" panose="020B0604020202020204" pitchFamily="34" charset="0"/>
                <a:cs typeface="Arial" panose="020B0604020202020204" pitchFamily="34" charset="0"/>
              </a:rPr>
              <a:pPr/>
              <a:t>‹#›</a:t>
            </a:fld>
            <a:endParaRPr lang="en-US" sz="682" b="0" i="0" dirty="0">
              <a:solidFill>
                <a:schemeClr val="bg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0642021-6D22-DBB4-7C0C-27C6F44E2EA4}"/>
              </a:ext>
            </a:extLst>
          </p:cNvPr>
          <p:cNvSpPr/>
          <p:nvPr userDrawn="1"/>
        </p:nvSpPr>
        <p:spPr>
          <a:xfrm>
            <a:off x="7353883" y="6558319"/>
            <a:ext cx="4104084" cy="104965"/>
          </a:xfrm>
          <a:prstGeom prst="rect">
            <a:avLst/>
          </a:prstGeom>
        </p:spPr>
        <p:txBody>
          <a:bodyPr wrap="square" lIns="0" tIns="0" rIns="0" bIns="0">
            <a:spAutoFit/>
          </a:bodyPr>
          <a:lstStyle/>
          <a:p>
            <a:pPr algn="r"/>
            <a:r>
              <a:rPr lang="en-US" sz="682" b="0" i="0" dirty="0">
                <a:solidFill>
                  <a:schemeClr val="bg2"/>
                </a:solidFill>
                <a:latin typeface="Arial" panose="020B0604020202020204" pitchFamily="34" charset="0"/>
                <a:cs typeface="Arial" panose="020B0604020202020204" pitchFamily="34" charset="0"/>
              </a:rPr>
              <a:t>© 2023 American College of Radiology® | All rights reserved.</a:t>
            </a:r>
          </a:p>
        </p:txBody>
      </p:sp>
    </p:spTree>
    <p:extLst>
      <p:ext uri="{BB962C8B-B14F-4D97-AF65-F5344CB8AC3E}">
        <p14:creationId xmlns:p14="http://schemas.microsoft.com/office/powerpoint/2010/main" val="4149988641"/>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EA6E-0981-A3D8-1BA2-B8EB6D5478C8}"/>
              </a:ext>
            </a:extLst>
          </p:cNvPr>
          <p:cNvSpPr>
            <a:spLocks noGrp="1"/>
          </p:cNvSpPr>
          <p:nvPr>
            <p:ph type="title"/>
          </p:nvPr>
        </p:nvSpPr>
        <p:spPr>
          <a:xfrm>
            <a:off x="837767" y="323883"/>
            <a:ext cx="10516466" cy="1325923"/>
          </a:xfrm>
          <a:prstGeom prst="rect">
            <a:avLst/>
          </a:prstGeom>
        </p:spPr>
        <p:txBody>
          <a:bodyPr/>
          <a:lstStyle>
            <a:lvl1pPr>
              <a:defRPr sz="2454"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2971DA52-47B2-D1F1-9C50-E2AD90EFD7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33099" y="303442"/>
            <a:ext cx="447062" cy="447062"/>
          </a:xfrm>
          <a:prstGeom prst="rect">
            <a:avLst/>
          </a:prstGeom>
        </p:spPr>
      </p:pic>
      <p:sp>
        <p:nvSpPr>
          <p:cNvPr id="4" name="Text Placeholder 12">
            <a:extLst>
              <a:ext uri="{FF2B5EF4-FFF2-40B4-BE49-F238E27FC236}">
                <a16:creationId xmlns:a16="http://schemas.microsoft.com/office/drawing/2014/main" id="{145DC0E6-D07A-993E-1474-BE4DA8DDD31E}"/>
              </a:ext>
            </a:extLst>
          </p:cNvPr>
          <p:cNvSpPr txBox="1">
            <a:spLocks/>
          </p:cNvSpPr>
          <p:nvPr userDrawn="1"/>
        </p:nvSpPr>
        <p:spPr>
          <a:xfrm>
            <a:off x="11131320" y="6465137"/>
            <a:ext cx="717177" cy="311727"/>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4B78093-24C5-8447-934A-7E37BD6DAF23}" type="slidenum">
              <a:rPr lang="en-US" sz="682" b="0" i="0" smtClean="0">
                <a:solidFill>
                  <a:schemeClr val="bg2"/>
                </a:solidFill>
                <a:latin typeface="Arial" panose="020B0604020202020204" pitchFamily="34" charset="0"/>
                <a:cs typeface="Arial" panose="020B0604020202020204" pitchFamily="34" charset="0"/>
              </a:rPr>
              <a:pPr/>
              <a:t>‹#›</a:t>
            </a:fld>
            <a:endParaRPr lang="en-US" sz="682" b="0" i="0" dirty="0">
              <a:solidFill>
                <a:schemeClr val="bg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E3DD799-8680-F2A0-E9C3-CB30B177DFA8}"/>
              </a:ext>
            </a:extLst>
          </p:cNvPr>
          <p:cNvSpPr/>
          <p:nvPr userDrawn="1"/>
        </p:nvSpPr>
        <p:spPr>
          <a:xfrm>
            <a:off x="7353883" y="6558319"/>
            <a:ext cx="4104084" cy="104965"/>
          </a:xfrm>
          <a:prstGeom prst="rect">
            <a:avLst/>
          </a:prstGeom>
        </p:spPr>
        <p:txBody>
          <a:bodyPr wrap="square" lIns="0" tIns="0" rIns="0" bIns="0">
            <a:spAutoFit/>
          </a:bodyPr>
          <a:lstStyle/>
          <a:p>
            <a:pPr algn="r"/>
            <a:r>
              <a:rPr lang="en-US" sz="682" b="0" i="0" dirty="0">
                <a:solidFill>
                  <a:schemeClr val="bg2"/>
                </a:solidFill>
                <a:latin typeface="Arial" panose="020B0604020202020204" pitchFamily="34" charset="0"/>
                <a:cs typeface="Arial" panose="020B0604020202020204" pitchFamily="34" charset="0"/>
              </a:rPr>
              <a:t>© 2023 American College of Radiology® | All rights reserved.</a:t>
            </a:r>
          </a:p>
        </p:txBody>
      </p:sp>
    </p:spTree>
    <p:extLst>
      <p:ext uri="{BB962C8B-B14F-4D97-AF65-F5344CB8AC3E}">
        <p14:creationId xmlns:p14="http://schemas.microsoft.com/office/powerpoint/2010/main" val="2464264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SLIDE B">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84AD-3B90-49EF-B00A-EFD9C7B4CB47}"/>
              </a:ext>
            </a:extLst>
          </p:cNvPr>
          <p:cNvSpPr>
            <a:spLocks noGrp="1"/>
          </p:cNvSpPr>
          <p:nvPr>
            <p:ph type="title"/>
          </p:nvPr>
        </p:nvSpPr>
        <p:spPr>
          <a:xfrm>
            <a:off x="838200" y="320088"/>
            <a:ext cx="10515600" cy="614284"/>
          </a:xfrm>
          <a:prstGeom prst="rect">
            <a:avLst/>
          </a:prstGeom>
        </p:spPr>
        <p:txBody>
          <a:bodyPr/>
          <a:lstStyle>
            <a:lvl1pPr>
              <a:defRPr sz="2454"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8">
            <a:extLst>
              <a:ext uri="{FF2B5EF4-FFF2-40B4-BE49-F238E27FC236}">
                <a16:creationId xmlns:a16="http://schemas.microsoft.com/office/drawing/2014/main" id="{6AE89D13-7127-A54F-9671-35D2A8DA0F5A}"/>
              </a:ext>
            </a:extLst>
          </p:cNvPr>
          <p:cNvSpPr>
            <a:spLocks noGrp="1"/>
          </p:cNvSpPr>
          <p:nvPr>
            <p:ph type="body" sz="quarter" idx="10"/>
          </p:nvPr>
        </p:nvSpPr>
        <p:spPr>
          <a:xfrm>
            <a:off x="838200" y="944592"/>
            <a:ext cx="10515600" cy="311727"/>
          </a:xfrm>
          <a:prstGeom prst="rect">
            <a:avLst/>
          </a:prstGeom>
        </p:spPr>
        <p:txBody>
          <a:bodyPr anchor="ctr"/>
          <a:lstStyle>
            <a:lvl1pPr marL="0" indent="0">
              <a:buNone/>
              <a:defRPr sz="1636" b="0" i="0">
                <a:solidFill>
                  <a:schemeClr val="tx2"/>
                </a:solidFill>
                <a:latin typeface="Arial" panose="020B0604020202020204" pitchFamily="34" charset="0"/>
                <a:ea typeface="Arial" panose="020B0604020202020204" pitchFamily="34" charset="0"/>
                <a:cs typeface="Arial" panose="020B0604020202020204" pitchFamily="34" charset="0"/>
              </a:defRPr>
            </a:lvl1pPr>
            <a:lvl2pPr marL="311719" indent="0">
              <a:buNone/>
              <a:defRPr/>
            </a:lvl2pPr>
            <a:lvl3pPr marL="623438" indent="0">
              <a:buNone/>
              <a:defRPr/>
            </a:lvl3pPr>
            <a:lvl4pPr marL="935157" indent="0">
              <a:buNone/>
              <a:defRPr/>
            </a:lvl4pPr>
            <a:lvl5pPr marL="1246876" indent="0">
              <a:buNone/>
              <a:defRPr/>
            </a:lvl5pPr>
          </a:lstStyle>
          <a:p>
            <a:pPr lvl="0"/>
            <a:r>
              <a:rPr lang="en-US" dirty="0"/>
              <a:t>Click to edit Master text styles</a:t>
            </a:r>
          </a:p>
        </p:txBody>
      </p:sp>
      <p:pic>
        <p:nvPicPr>
          <p:cNvPr id="3" name="Picture 2">
            <a:extLst>
              <a:ext uri="{FF2B5EF4-FFF2-40B4-BE49-F238E27FC236}">
                <a16:creationId xmlns:a16="http://schemas.microsoft.com/office/drawing/2014/main" id="{890F51B6-1945-0A9E-A3F9-CF1F276D80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33099" y="303442"/>
            <a:ext cx="447062" cy="447062"/>
          </a:xfrm>
          <a:prstGeom prst="rect">
            <a:avLst/>
          </a:prstGeom>
        </p:spPr>
      </p:pic>
      <p:sp>
        <p:nvSpPr>
          <p:cNvPr id="4" name="Text Placeholder 12">
            <a:extLst>
              <a:ext uri="{FF2B5EF4-FFF2-40B4-BE49-F238E27FC236}">
                <a16:creationId xmlns:a16="http://schemas.microsoft.com/office/drawing/2014/main" id="{4DD983C7-9145-B128-76C9-06D9407FAEED}"/>
              </a:ext>
            </a:extLst>
          </p:cNvPr>
          <p:cNvSpPr txBox="1">
            <a:spLocks/>
          </p:cNvSpPr>
          <p:nvPr userDrawn="1"/>
        </p:nvSpPr>
        <p:spPr>
          <a:xfrm>
            <a:off x="11131320" y="6465137"/>
            <a:ext cx="717177" cy="311727"/>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4B78093-24C5-8447-934A-7E37BD6DAF23}" type="slidenum">
              <a:rPr lang="en-US" sz="682" b="0" i="0" smtClean="0">
                <a:solidFill>
                  <a:schemeClr val="bg2"/>
                </a:solidFill>
                <a:latin typeface="Arial" panose="020B0604020202020204" pitchFamily="34" charset="0"/>
                <a:cs typeface="Arial" panose="020B0604020202020204" pitchFamily="34" charset="0"/>
              </a:rPr>
              <a:pPr/>
              <a:t>‹#›</a:t>
            </a:fld>
            <a:endParaRPr lang="en-US" sz="682" b="0" i="0" dirty="0">
              <a:solidFill>
                <a:schemeClr val="bg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F6F6B91-A5A8-6708-AE49-2276B7627F98}"/>
              </a:ext>
            </a:extLst>
          </p:cNvPr>
          <p:cNvSpPr/>
          <p:nvPr userDrawn="1"/>
        </p:nvSpPr>
        <p:spPr>
          <a:xfrm>
            <a:off x="7353883" y="6558319"/>
            <a:ext cx="4104084" cy="104965"/>
          </a:xfrm>
          <a:prstGeom prst="rect">
            <a:avLst/>
          </a:prstGeom>
        </p:spPr>
        <p:txBody>
          <a:bodyPr wrap="square" lIns="0" tIns="0" rIns="0" bIns="0">
            <a:spAutoFit/>
          </a:bodyPr>
          <a:lstStyle/>
          <a:p>
            <a:pPr algn="r"/>
            <a:r>
              <a:rPr lang="en-US" sz="682" b="0" i="0" dirty="0">
                <a:solidFill>
                  <a:schemeClr val="bg2"/>
                </a:solidFill>
                <a:latin typeface="Arial" panose="020B0604020202020204" pitchFamily="34" charset="0"/>
                <a:cs typeface="Arial" panose="020B0604020202020204" pitchFamily="34" charset="0"/>
              </a:rPr>
              <a:t>© 2023 American College of Radiology® | All rights reserved.</a:t>
            </a:r>
          </a:p>
        </p:txBody>
      </p:sp>
    </p:spTree>
    <p:extLst>
      <p:ext uri="{BB962C8B-B14F-4D97-AF65-F5344CB8AC3E}">
        <p14:creationId xmlns:p14="http://schemas.microsoft.com/office/powerpoint/2010/main" val="1396782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C">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D84AD-3B90-49EF-B00A-EFD9C7B4CB47}"/>
              </a:ext>
            </a:extLst>
          </p:cNvPr>
          <p:cNvSpPr>
            <a:spLocks noGrp="1"/>
          </p:cNvSpPr>
          <p:nvPr>
            <p:ph type="title"/>
          </p:nvPr>
        </p:nvSpPr>
        <p:spPr>
          <a:xfrm>
            <a:off x="838200" y="320088"/>
            <a:ext cx="10515600" cy="614284"/>
          </a:xfrm>
          <a:prstGeom prst="rect">
            <a:avLst/>
          </a:prstGeom>
        </p:spPr>
        <p:txBody>
          <a:bodyPr/>
          <a:lstStyle>
            <a:lvl1pPr>
              <a:defRPr sz="2454"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Google Shape;112;p28">
            <a:extLst>
              <a:ext uri="{FF2B5EF4-FFF2-40B4-BE49-F238E27FC236}">
                <a16:creationId xmlns:a16="http://schemas.microsoft.com/office/drawing/2014/main" id="{C02937F8-A3BF-8B58-38E6-99C8760ECD21}"/>
              </a:ext>
            </a:extLst>
          </p:cNvPr>
          <p:cNvSpPr txBox="1">
            <a:spLocks noGrp="1"/>
          </p:cNvSpPr>
          <p:nvPr>
            <p:ph type="body" idx="1"/>
          </p:nvPr>
        </p:nvSpPr>
        <p:spPr>
          <a:xfrm>
            <a:off x="837952" y="1229964"/>
            <a:ext cx="10516000" cy="5107705"/>
          </a:xfrm>
          <a:prstGeom prst="rect">
            <a:avLst/>
          </a:prstGeom>
          <a:noFill/>
          <a:ln>
            <a:noFill/>
          </a:ln>
        </p:spPr>
        <p:txBody>
          <a:bodyPr spcFirstLastPara="1" wrap="square" lIns="91425" tIns="45700" rIns="91425" bIns="45700" anchor="t" anchorCtr="0">
            <a:normAutofit/>
          </a:bodyPr>
          <a:lstStyle>
            <a:lvl1pPr marL="311719" lvl="0" indent="-277084" algn="l" rtl="0">
              <a:lnSpc>
                <a:spcPct val="90000"/>
              </a:lnSpc>
              <a:spcBef>
                <a:spcPts val="755"/>
              </a:spcBef>
              <a:spcAft>
                <a:spcPts val="0"/>
              </a:spcAft>
              <a:buSzPts val="2800"/>
              <a:buChar char="•"/>
              <a:defRPr sz="1636" b="0" i="0">
                <a:solidFill>
                  <a:schemeClr val="tx2"/>
                </a:solidFill>
                <a:latin typeface="Arial" panose="020B0604020202020204" pitchFamily="34" charset="0"/>
                <a:cs typeface="Arial" panose="020B0604020202020204" pitchFamily="34" charset="0"/>
              </a:defRPr>
            </a:lvl1pPr>
            <a:lvl2pPr marL="623438" lvl="1" indent="-283145" algn="l" rtl="0">
              <a:lnSpc>
                <a:spcPct val="90000"/>
              </a:lnSpc>
              <a:spcBef>
                <a:spcPts val="378"/>
              </a:spcBef>
              <a:spcAft>
                <a:spcPts val="0"/>
              </a:spcAft>
              <a:buSzPts val="2940"/>
              <a:buChar char="&gt;"/>
              <a:defRPr/>
            </a:lvl2pPr>
            <a:lvl3pPr marL="935157" lvl="2" indent="-277084" algn="l" rtl="0">
              <a:lnSpc>
                <a:spcPct val="90000"/>
              </a:lnSpc>
              <a:spcBef>
                <a:spcPts val="378"/>
              </a:spcBef>
              <a:spcAft>
                <a:spcPts val="0"/>
              </a:spcAft>
              <a:buSzPts val="2800"/>
              <a:buChar char="•"/>
              <a:defRPr/>
            </a:lvl3pPr>
            <a:lvl4pPr marL="1246876" lvl="3" indent="-277084" algn="l" rtl="0">
              <a:lnSpc>
                <a:spcPct val="90000"/>
              </a:lnSpc>
              <a:spcBef>
                <a:spcPts val="378"/>
              </a:spcBef>
              <a:spcAft>
                <a:spcPts val="0"/>
              </a:spcAft>
              <a:buSzPts val="2800"/>
              <a:buChar char="•"/>
              <a:defRPr/>
            </a:lvl4pPr>
            <a:lvl5pPr marL="1558595" lvl="4" indent="-277084" algn="l" rtl="0">
              <a:lnSpc>
                <a:spcPct val="90000"/>
              </a:lnSpc>
              <a:spcBef>
                <a:spcPts val="378"/>
              </a:spcBef>
              <a:spcAft>
                <a:spcPts val="0"/>
              </a:spcAft>
              <a:buSzPts val="2800"/>
              <a:buChar char="•"/>
              <a:defRPr/>
            </a:lvl5pPr>
            <a:lvl6pPr marL="1870314" lvl="5" indent="-242231" algn="l" rtl="0">
              <a:lnSpc>
                <a:spcPct val="90000"/>
              </a:lnSpc>
              <a:spcBef>
                <a:spcPts val="378"/>
              </a:spcBef>
              <a:spcAft>
                <a:spcPts val="0"/>
              </a:spcAft>
              <a:buSzPts val="1995"/>
              <a:buChar char="•"/>
              <a:defRPr/>
            </a:lvl6pPr>
            <a:lvl7pPr marL="2182033" lvl="6" indent="-242231" algn="l" rtl="0">
              <a:lnSpc>
                <a:spcPct val="90000"/>
              </a:lnSpc>
              <a:spcBef>
                <a:spcPts val="378"/>
              </a:spcBef>
              <a:spcAft>
                <a:spcPts val="0"/>
              </a:spcAft>
              <a:buSzPts val="1995"/>
              <a:buChar char="•"/>
              <a:defRPr/>
            </a:lvl7pPr>
            <a:lvl8pPr marL="2493752" lvl="7" indent="-242231" algn="l" rtl="0">
              <a:lnSpc>
                <a:spcPct val="90000"/>
              </a:lnSpc>
              <a:spcBef>
                <a:spcPts val="378"/>
              </a:spcBef>
              <a:spcAft>
                <a:spcPts val="0"/>
              </a:spcAft>
              <a:buSzPts val="1995"/>
              <a:buChar char="•"/>
              <a:defRPr/>
            </a:lvl8pPr>
            <a:lvl9pPr marL="2805471" lvl="8" indent="-242231" algn="l" rtl="0">
              <a:lnSpc>
                <a:spcPct val="90000"/>
              </a:lnSpc>
              <a:spcBef>
                <a:spcPts val="378"/>
              </a:spcBef>
              <a:spcAft>
                <a:spcPts val="0"/>
              </a:spcAft>
              <a:buSzPts val="1995"/>
              <a:buChar char="•"/>
              <a:defRPr/>
            </a:lvl9pPr>
          </a:lstStyle>
          <a:p>
            <a:endParaRPr dirty="0"/>
          </a:p>
        </p:txBody>
      </p:sp>
      <p:pic>
        <p:nvPicPr>
          <p:cNvPr id="4" name="Picture 3">
            <a:extLst>
              <a:ext uri="{FF2B5EF4-FFF2-40B4-BE49-F238E27FC236}">
                <a16:creationId xmlns:a16="http://schemas.microsoft.com/office/drawing/2014/main" id="{193EF586-4D5A-B91F-3DC0-A766775FD4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33099" y="303442"/>
            <a:ext cx="447062" cy="447062"/>
          </a:xfrm>
          <a:prstGeom prst="rect">
            <a:avLst/>
          </a:prstGeom>
        </p:spPr>
      </p:pic>
      <p:sp>
        <p:nvSpPr>
          <p:cNvPr id="5" name="Text Placeholder 12">
            <a:extLst>
              <a:ext uri="{FF2B5EF4-FFF2-40B4-BE49-F238E27FC236}">
                <a16:creationId xmlns:a16="http://schemas.microsoft.com/office/drawing/2014/main" id="{3E01A7F9-7830-7D68-2212-1DE40FFBD460}"/>
              </a:ext>
            </a:extLst>
          </p:cNvPr>
          <p:cNvSpPr txBox="1">
            <a:spLocks/>
          </p:cNvSpPr>
          <p:nvPr userDrawn="1"/>
        </p:nvSpPr>
        <p:spPr>
          <a:xfrm>
            <a:off x="11131320" y="6465137"/>
            <a:ext cx="717177" cy="311727"/>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4B78093-24C5-8447-934A-7E37BD6DAF23}" type="slidenum">
              <a:rPr lang="en-US" sz="682" b="0" i="0" smtClean="0">
                <a:solidFill>
                  <a:schemeClr val="bg2"/>
                </a:solidFill>
                <a:latin typeface="Arial" panose="020B0604020202020204" pitchFamily="34" charset="0"/>
                <a:cs typeface="Arial" panose="020B0604020202020204" pitchFamily="34" charset="0"/>
              </a:rPr>
              <a:pPr/>
              <a:t>‹#›</a:t>
            </a:fld>
            <a:endParaRPr lang="en-US" sz="682" b="0" i="0" dirty="0">
              <a:solidFill>
                <a:schemeClr val="bg2"/>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2DC96E2-5D27-E537-01C1-87D6F4A4A424}"/>
              </a:ext>
            </a:extLst>
          </p:cNvPr>
          <p:cNvSpPr/>
          <p:nvPr userDrawn="1"/>
        </p:nvSpPr>
        <p:spPr>
          <a:xfrm>
            <a:off x="7353883" y="6558319"/>
            <a:ext cx="4104084" cy="104965"/>
          </a:xfrm>
          <a:prstGeom prst="rect">
            <a:avLst/>
          </a:prstGeom>
        </p:spPr>
        <p:txBody>
          <a:bodyPr wrap="square" lIns="0" tIns="0" rIns="0" bIns="0">
            <a:spAutoFit/>
          </a:bodyPr>
          <a:lstStyle/>
          <a:p>
            <a:pPr algn="r"/>
            <a:r>
              <a:rPr lang="en-US" sz="682" b="0" i="0" dirty="0">
                <a:solidFill>
                  <a:schemeClr val="bg2"/>
                </a:solidFill>
                <a:latin typeface="Arial" panose="020B0604020202020204" pitchFamily="34" charset="0"/>
                <a:cs typeface="Arial" panose="020B0604020202020204" pitchFamily="34" charset="0"/>
              </a:rPr>
              <a:t>© 2023 American College of Radiology® | All rights reserved.</a:t>
            </a:r>
          </a:p>
        </p:txBody>
      </p:sp>
    </p:spTree>
    <p:extLst>
      <p:ext uri="{BB962C8B-B14F-4D97-AF65-F5344CB8AC3E}">
        <p14:creationId xmlns:p14="http://schemas.microsoft.com/office/powerpoint/2010/main" val="3673722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D">
    <p:spTree>
      <p:nvGrpSpPr>
        <p:cNvPr id="1" name=""/>
        <p:cNvGrpSpPr/>
        <p:nvPr/>
      </p:nvGrpSpPr>
      <p:grpSpPr>
        <a:xfrm>
          <a:off x="0" y="0"/>
          <a:ext cx="0" cy="0"/>
          <a:chOff x="0" y="0"/>
          <a:chExt cx="0" cy="0"/>
        </a:xfrm>
      </p:grpSpPr>
      <p:pic>
        <p:nvPicPr>
          <p:cNvPr id="19" name="Picture 18" descr="Shape, rectangle&#10;&#10;Description automatically generated">
            <a:extLst>
              <a:ext uri="{FF2B5EF4-FFF2-40B4-BE49-F238E27FC236}">
                <a16:creationId xmlns:a16="http://schemas.microsoft.com/office/drawing/2014/main" id="{DF740D22-EBF2-9A8E-B791-533CBC4EA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C7827BE7-2762-1D78-6268-60BC24234E0D}"/>
              </a:ext>
            </a:extLst>
          </p:cNvPr>
          <p:cNvSpPr>
            <a:spLocks noGrp="1"/>
          </p:cNvSpPr>
          <p:nvPr>
            <p:ph type="title"/>
          </p:nvPr>
        </p:nvSpPr>
        <p:spPr>
          <a:xfrm>
            <a:off x="1359448" y="1272762"/>
            <a:ext cx="8626045" cy="614284"/>
          </a:xfrm>
          <a:prstGeom prst="rect">
            <a:avLst/>
          </a:prstGeom>
        </p:spPr>
        <p:txBody>
          <a:bodyPr/>
          <a:lstStyle>
            <a:lvl1pPr>
              <a:defRPr sz="2454"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itle 1">
            <a:extLst>
              <a:ext uri="{FF2B5EF4-FFF2-40B4-BE49-F238E27FC236}">
                <a16:creationId xmlns:a16="http://schemas.microsoft.com/office/drawing/2014/main" id="{D4570964-0334-36EC-CF8A-251113B0334B}"/>
              </a:ext>
            </a:extLst>
          </p:cNvPr>
          <p:cNvSpPr txBox="1">
            <a:spLocks/>
          </p:cNvSpPr>
          <p:nvPr userDrawn="1"/>
        </p:nvSpPr>
        <p:spPr>
          <a:xfrm>
            <a:off x="1625183" y="2741548"/>
            <a:ext cx="7583547" cy="3277553"/>
          </a:xfrm>
          <a:prstGeom prst="rect">
            <a:avLst/>
          </a:prstGeom>
        </p:spPr>
        <p:txBody>
          <a:bodyPr/>
          <a:lstStyle>
            <a:lvl1pPr algn="l" defTabSz="914400" rtl="0" eaLnBrk="1" latinLnBrk="0" hangingPunct="1">
              <a:lnSpc>
                <a:spcPct val="90000"/>
              </a:lnSpc>
              <a:spcBef>
                <a:spcPct val="0"/>
              </a:spcBef>
              <a:buNone/>
              <a:defRPr sz="3800" b="0" i="0" kern="1200">
                <a:solidFill>
                  <a:schemeClr val="accent1"/>
                </a:solidFill>
                <a:latin typeface="Public Sans Medium" pitchFamily="2" charset="77"/>
                <a:ea typeface="+mj-ea"/>
                <a:cs typeface="+mj-cs"/>
              </a:defRPr>
            </a:lvl1pPr>
          </a:lstStyle>
          <a:p>
            <a:r>
              <a:rPr lang="en-US" sz="1636" dirty="0">
                <a:solidFill>
                  <a:schemeClr val="accent2"/>
                </a:solidFill>
              </a:rPr>
              <a:t>Click to edit Master title style</a:t>
            </a:r>
          </a:p>
        </p:txBody>
      </p:sp>
      <p:sp>
        <p:nvSpPr>
          <p:cNvPr id="2" name="Google Shape;112;p28">
            <a:extLst>
              <a:ext uri="{FF2B5EF4-FFF2-40B4-BE49-F238E27FC236}">
                <a16:creationId xmlns:a16="http://schemas.microsoft.com/office/drawing/2014/main" id="{037D0437-7D94-6B06-DF65-46DBDD65176F}"/>
              </a:ext>
            </a:extLst>
          </p:cNvPr>
          <p:cNvSpPr txBox="1">
            <a:spLocks noGrp="1"/>
          </p:cNvSpPr>
          <p:nvPr>
            <p:ph type="body" idx="1"/>
          </p:nvPr>
        </p:nvSpPr>
        <p:spPr>
          <a:xfrm>
            <a:off x="1359449" y="2015615"/>
            <a:ext cx="8626045" cy="3731425"/>
          </a:xfrm>
          <a:prstGeom prst="rect">
            <a:avLst/>
          </a:prstGeom>
          <a:noFill/>
          <a:ln>
            <a:noFill/>
          </a:ln>
        </p:spPr>
        <p:txBody>
          <a:bodyPr spcFirstLastPara="1" wrap="square" lIns="91425" tIns="45700" rIns="91425" bIns="45700" anchor="t" anchorCtr="0">
            <a:normAutofit/>
          </a:bodyPr>
          <a:lstStyle>
            <a:lvl1pPr marL="311719" lvl="0" indent="-277084" algn="l" rtl="0">
              <a:lnSpc>
                <a:spcPct val="90000"/>
              </a:lnSpc>
              <a:spcBef>
                <a:spcPts val="755"/>
              </a:spcBef>
              <a:spcAft>
                <a:spcPts val="0"/>
              </a:spcAft>
              <a:buSzPts val="2800"/>
              <a:buChar char="•"/>
              <a:defRPr sz="1636" b="0" i="0">
                <a:solidFill>
                  <a:schemeClr val="bg1"/>
                </a:solidFill>
                <a:latin typeface="Arial" panose="020B0604020202020204" pitchFamily="34" charset="0"/>
                <a:cs typeface="Arial" panose="020B0604020202020204" pitchFamily="34" charset="0"/>
              </a:defRPr>
            </a:lvl1pPr>
            <a:lvl2pPr marL="623438" lvl="1" indent="-283145" algn="l" rtl="0">
              <a:lnSpc>
                <a:spcPct val="90000"/>
              </a:lnSpc>
              <a:spcBef>
                <a:spcPts val="378"/>
              </a:spcBef>
              <a:spcAft>
                <a:spcPts val="0"/>
              </a:spcAft>
              <a:buSzPts val="2940"/>
              <a:buChar char="&gt;"/>
              <a:defRPr/>
            </a:lvl2pPr>
            <a:lvl3pPr marL="935157" lvl="2" indent="-277084" algn="l" rtl="0">
              <a:lnSpc>
                <a:spcPct val="90000"/>
              </a:lnSpc>
              <a:spcBef>
                <a:spcPts val="378"/>
              </a:spcBef>
              <a:spcAft>
                <a:spcPts val="0"/>
              </a:spcAft>
              <a:buSzPts val="2800"/>
              <a:buChar char="•"/>
              <a:defRPr/>
            </a:lvl3pPr>
            <a:lvl4pPr marL="1246876" lvl="3" indent="-277084" algn="l" rtl="0">
              <a:lnSpc>
                <a:spcPct val="90000"/>
              </a:lnSpc>
              <a:spcBef>
                <a:spcPts val="378"/>
              </a:spcBef>
              <a:spcAft>
                <a:spcPts val="0"/>
              </a:spcAft>
              <a:buSzPts val="2800"/>
              <a:buChar char="•"/>
              <a:defRPr/>
            </a:lvl4pPr>
            <a:lvl5pPr marL="1558595" lvl="4" indent="-277084" algn="l" rtl="0">
              <a:lnSpc>
                <a:spcPct val="90000"/>
              </a:lnSpc>
              <a:spcBef>
                <a:spcPts val="378"/>
              </a:spcBef>
              <a:spcAft>
                <a:spcPts val="0"/>
              </a:spcAft>
              <a:buSzPts val="2800"/>
              <a:buChar char="•"/>
              <a:defRPr/>
            </a:lvl5pPr>
            <a:lvl6pPr marL="1870314" lvl="5" indent="-242231" algn="l" rtl="0">
              <a:lnSpc>
                <a:spcPct val="90000"/>
              </a:lnSpc>
              <a:spcBef>
                <a:spcPts val="378"/>
              </a:spcBef>
              <a:spcAft>
                <a:spcPts val="0"/>
              </a:spcAft>
              <a:buSzPts val="1995"/>
              <a:buChar char="•"/>
              <a:defRPr/>
            </a:lvl6pPr>
            <a:lvl7pPr marL="2182033" lvl="6" indent="-242231" algn="l" rtl="0">
              <a:lnSpc>
                <a:spcPct val="90000"/>
              </a:lnSpc>
              <a:spcBef>
                <a:spcPts val="378"/>
              </a:spcBef>
              <a:spcAft>
                <a:spcPts val="0"/>
              </a:spcAft>
              <a:buSzPts val="1995"/>
              <a:buChar char="•"/>
              <a:defRPr/>
            </a:lvl7pPr>
            <a:lvl8pPr marL="2493752" lvl="7" indent="-242231" algn="l" rtl="0">
              <a:lnSpc>
                <a:spcPct val="90000"/>
              </a:lnSpc>
              <a:spcBef>
                <a:spcPts val="378"/>
              </a:spcBef>
              <a:spcAft>
                <a:spcPts val="0"/>
              </a:spcAft>
              <a:buSzPts val="1995"/>
              <a:buChar char="•"/>
              <a:defRPr/>
            </a:lvl8pPr>
            <a:lvl9pPr marL="2805471" lvl="8" indent="-242231" algn="l" rtl="0">
              <a:lnSpc>
                <a:spcPct val="90000"/>
              </a:lnSpc>
              <a:spcBef>
                <a:spcPts val="378"/>
              </a:spcBef>
              <a:spcAft>
                <a:spcPts val="0"/>
              </a:spcAft>
              <a:buSzPts val="1995"/>
              <a:buChar char="•"/>
              <a:defRPr/>
            </a:lvl9pPr>
          </a:lstStyle>
          <a:p>
            <a:endParaRPr dirty="0"/>
          </a:p>
        </p:txBody>
      </p:sp>
      <p:sp>
        <p:nvSpPr>
          <p:cNvPr id="3" name="Text Placeholder 12">
            <a:extLst>
              <a:ext uri="{FF2B5EF4-FFF2-40B4-BE49-F238E27FC236}">
                <a16:creationId xmlns:a16="http://schemas.microsoft.com/office/drawing/2014/main" id="{12B663AB-A130-521E-74A3-443E1ACACC4A}"/>
              </a:ext>
            </a:extLst>
          </p:cNvPr>
          <p:cNvSpPr txBox="1">
            <a:spLocks/>
          </p:cNvSpPr>
          <p:nvPr userDrawn="1"/>
        </p:nvSpPr>
        <p:spPr>
          <a:xfrm>
            <a:off x="11131320" y="6465137"/>
            <a:ext cx="717177" cy="311727"/>
          </a:xfrm>
          <a:prstGeom prst="rect">
            <a:avLst/>
          </a:prstGeom>
        </p:spPr>
        <p:txBody>
          <a:bodyPr anchor="ct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54B78093-24C5-8447-934A-7E37BD6DAF23}" type="slidenum">
              <a:rPr lang="en-US" sz="682" b="0" i="0" smtClean="0">
                <a:solidFill>
                  <a:schemeClr val="bg2"/>
                </a:solidFill>
                <a:latin typeface="Arial" panose="020B0604020202020204" pitchFamily="34" charset="0"/>
                <a:cs typeface="Arial" panose="020B0604020202020204" pitchFamily="34" charset="0"/>
              </a:rPr>
              <a:pPr/>
              <a:t>‹#›</a:t>
            </a:fld>
            <a:endParaRPr lang="en-US" sz="682" b="0" i="0" dirty="0">
              <a:solidFill>
                <a:schemeClr val="bg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AA1F9BE-C0EC-4DBB-7AF7-0D3C16F3A773}"/>
              </a:ext>
            </a:extLst>
          </p:cNvPr>
          <p:cNvSpPr/>
          <p:nvPr userDrawn="1"/>
        </p:nvSpPr>
        <p:spPr>
          <a:xfrm>
            <a:off x="7353883" y="6558319"/>
            <a:ext cx="4104084" cy="104965"/>
          </a:xfrm>
          <a:prstGeom prst="rect">
            <a:avLst/>
          </a:prstGeom>
        </p:spPr>
        <p:txBody>
          <a:bodyPr wrap="square" lIns="0" tIns="0" rIns="0" bIns="0">
            <a:spAutoFit/>
          </a:bodyPr>
          <a:lstStyle/>
          <a:p>
            <a:pPr algn="r"/>
            <a:r>
              <a:rPr lang="en-US" sz="682" b="0" i="0" dirty="0">
                <a:solidFill>
                  <a:schemeClr val="bg2"/>
                </a:solidFill>
                <a:latin typeface="Arial" panose="020B0604020202020204" pitchFamily="34" charset="0"/>
                <a:cs typeface="Arial" panose="020B0604020202020204" pitchFamily="34" charset="0"/>
              </a:rPr>
              <a:t>© 2023 American College of Radiology® | All rights reserved.</a:t>
            </a:r>
          </a:p>
        </p:txBody>
      </p:sp>
    </p:spTree>
    <p:extLst>
      <p:ext uri="{BB962C8B-B14F-4D97-AF65-F5344CB8AC3E}">
        <p14:creationId xmlns:p14="http://schemas.microsoft.com/office/powerpoint/2010/main" val="287285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73C2A-04EA-610D-6C45-F03C5C724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6179" y="2597726"/>
            <a:ext cx="1662548" cy="1662548"/>
          </a:xfrm>
          <a:prstGeom prst="rect">
            <a:avLst/>
          </a:prstGeom>
        </p:spPr>
      </p:pic>
      <p:grpSp>
        <p:nvGrpSpPr>
          <p:cNvPr id="5" name="Group 4">
            <a:extLst>
              <a:ext uri="{FF2B5EF4-FFF2-40B4-BE49-F238E27FC236}">
                <a16:creationId xmlns:a16="http://schemas.microsoft.com/office/drawing/2014/main" id="{A916F301-B847-3D0B-D5F6-C30AAF762930}"/>
              </a:ext>
            </a:extLst>
          </p:cNvPr>
          <p:cNvGrpSpPr/>
          <p:nvPr userDrawn="1"/>
        </p:nvGrpSpPr>
        <p:grpSpPr>
          <a:xfrm>
            <a:off x="4266572" y="5134130"/>
            <a:ext cx="3545585" cy="637995"/>
            <a:chOff x="6972715" y="7225259"/>
            <a:chExt cx="3861776" cy="935727"/>
          </a:xfrm>
        </p:grpSpPr>
        <p:sp>
          <p:nvSpPr>
            <p:cNvPr id="6" name="TextBox 5">
              <a:extLst>
                <a:ext uri="{FF2B5EF4-FFF2-40B4-BE49-F238E27FC236}">
                  <a16:creationId xmlns:a16="http://schemas.microsoft.com/office/drawing/2014/main" id="{D1199947-A7FA-A1E5-0DA4-2EFB926A8D68}"/>
                </a:ext>
              </a:extLst>
            </p:cNvPr>
            <p:cNvSpPr txBox="1"/>
            <p:nvPr userDrawn="1"/>
          </p:nvSpPr>
          <p:spPr>
            <a:xfrm>
              <a:off x="6972715" y="7225259"/>
              <a:ext cx="3861776" cy="935727"/>
            </a:xfrm>
            <a:prstGeom prst="rect">
              <a:avLst/>
            </a:prstGeom>
            <a:noFill/>
          </p:spPr>
          <p:txBody>
            <a:bodyPr wrap="square" rtlCol="0">
              <a:spAutoFit/>
            </a:bodyPr>
            <a:lstStyle/>
            <a:p>
              <a:pPr algn="ctr"/>
              <a:r>
                <a:rPr lang="en-US" sz="1773" b="1" i="0" u="none" strike="noStrike" dirty="0">
                  <a:solidFill>
                    <a:schemeClr val="tx2"/>
                  </a:solidFill>
                  <a:effectLst/>
                  <a:latin typeface="Arial" panose="020B0604020202020204" pitchFamily="34" charset="0"/>
                  <a:cs typeface="Arial" panose="020B0604020202020204" pitchFamily="34" charset="0"/>
                </a:rPr>
                <a:t>Focused. Forward. Together.</a:t>
              </a:r>
              <a:endParaRPr lang="en-US" sz="1773" b="1" i="0" dirty="0">
                <a:solidFill>
                  <a:schemeClr val="tx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42A0D5F-04E5-EE68-43C4-57DE6FDA9FEF}"/>
                </a:ext>
              </a:extLst>
            </p:cNvPr>
            <p:cNvSpPr txBox="1"/>
            <p:nvPr userDrawn="1"/>
          </p:nvSpPr>
          <p:spPr>
            <a:xfrm>
              <a:off x="10382234" y="7297394"/>
              <a:ext cx="452257" cy="258430"/>
            </a:xfrm>
            <a:prstGeom prst="rect">
              <a:avLst/>
            </a:prstGeom>
            <a:noFill/>
          </p:spPr>
          <p:txBody>
            <a:bodyPr wrap="square" rtlCol="0">
              <a:spAutoFit/>
            </a:bodyPr>
            <a:lstStyle/>
            <a:p>
              <a:pPr algn="ctr"/>
              <a:r>
                <a:rPr lang="en-US" sz="545" b="0" i="0" u="none" strike="noStrike" dirty="0">
                  <a:solidFill>
                    <a:schemeClr val="tx2"/>
                  </a:solidFill>
                  <a:effectLst/>
                  <a:latin typeface="Arial" panose="020B0604020202020204" pitchFamily="34" charset="0"/>
                  <a:cs typeface="Arial" panose="020B0604020202020204" pitchFamily="34" charset="0"/>
                </a:rPr>
                <a:t>TM</a:t>
              </a:r>
              <a:endParaRPr lang="en-US" sz="545" b="0" i="0" dirty="0">
                <a:solidFill>
                  <a:schemeClr val="tx2"/>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69631CC1-BBD1-7DC0-7E97-C45252027F6A}"/>
              </a:ext>
            </a:extLst>
          </p:cNvPr>
          <p:cNvSpPr txBox="1"/>
          <p:nvPr userDrawn="1"/>
        </p:nvSpPr>
        <p:spPr>
          <a:xfrm>
            <a:off x="6959101" y="4532683"/>
            <a:ext cx="0" cy="0"/>
          </a:xfrm>
          <a:prstGeom prst="rect">
            <a:avLst/>
          </a:prstGeom>
          <a:solidFill>
            <a:srgbClr val="FF00DF"/>
          </a:solidFill>
        </p:spPr>
        <p:txBody>
          <a:bodyPr wrap="none" rtlCol="0">
            <a:noAutofit/>
          </a:bodyPr>
          <a:lstStyle/>
          <a:p>
            <a:pPr algn="l"/>
            <a:endParaRPr lang="en-US" sz="818" dirty="0" err="1">
              <a:solidFill>
                <a:schemeClr val="bg1"/>
              </a:solidFill>
            </a:endParaRPr>
          </a:p>
        </p:txBody>
      </p:sp>
    </p:spTree>
    <p:extLst>
      <p:ext uri="{BB962C8B-B14F-4D97-AF65-F5344CB8AC3E}">
        <p14:creationId xmlns:p14="http://schemas.microsoft.com/office/powerpoint/2010/main" val="3132859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6F845-219E-AF4D-93CF-C7F9D477A1D6}"/>
              </a:ext>
            </a:extLst>
          </p:cNvPr>
          <p:cNvSpPr>
            <a:spLocks noGrp="1"/>
          </p:cNvSpPr>
          <p:nvPr>
            <p:ph type="dt" sz="half" idx="10"/>
          </p:nvPr>
        </p:nvSpPr>
        <p:spPr/>
        <p:txBody>
          <a:bodyPr/>
          <a:lstStyle/>
          <a:p>
            <a:fld id="{4B517FE2-11EB-A340-932E-79078086A6F0}" type="datetimeFigureOut">
              <a:rPr lang="en-US" smtClean="0"/>
              <a:t>6/24/2026</a:t>
            </a:fld>
            <a:endParaRPr lang="en-US"/>
          </a:p>
        </p:txBody>
      </p:sp>
      <p:sp>
        <p:nvSpPr>
          <p:cNvPr id="3" name="Footer Placeholder 2">
            <a:extLst>
              <a:ext uri="{FF2B5EF4-FFF2-40B4-BE49-F238E27FC236}">
                <a16:creationId xmlns:a16="http://schemas.microsoft.com/office/drawing/2014/main" id="{D7318122-BA59-7645-B1EA-B36B6748B5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F6B116-3273-F24A-8042-252FF810CA75}"/>
              </a:ext>
            </a:extLst>
          </p:cNvPr>
          <p:cNvSpPr>
            <a:spLocks noGrp="1"/>
          </p:cNvSpPr>
          <p:nvPr>
            <p:ph type="sldNum" sz="quarter" idx="12"/>
          </p:nvPr>
        </p:nvSpPr>
        <p:spPr/>
        <p:txBody>
          <a:bodyPr/>
          <a:lstStyle/>
          <a:p>
            <a:fld id="{08418E92-43DA-6443-83A8-131620C7B671}" type="slidenum">
              <a:rPr lang="en-US" smtClean="0"/>
              <a:t>‹#›</a:t>
            </a:fld>
            <a:endParaRPr lang="en-US"/>
          </a:p>
        </p:txBody>
      </p:sp>
    </p:spTree>
    <p:extLst>
      <p:ext uri="{BB962C8B-B14F-4D97-AF65-F5344CB8AC3E}">
        <p14:creationId xmlns:p14="http://schemas.microsoft.com/office/powerpoint/2010/main" val="3591230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BFC7-6453-0CBD-13EE-6B50FE85E9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1CD608-033F-DF74-0751-1C25517B8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83C35-620B-8119-3497-6AE88AF82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EB5E6-3ACF-DC43-6E8F-39F0EE54541D}"/>
              </a:ext>
            </a:extLst>
          </p:cNvPr>
          <p:cNvSpPr>
            <a:spLocks noGrp="1"/>
          </p:cNvSpPr>
          <p:nvPr>
            <p:ph type="dt" sz="half" idx="10"/>
          </p:nvPr>
        </p:nvSpPr>
        <p:spPr/>
        <p:txBody>
          <a:bodyPr/>
          <a:lstStyle/>
          <a:p>
            <a:fld id="{CD5DE5A4-3BB3-404F-A8B2-1B8B9E4A296D}" type="datetimeFigureOut">
              <a:rPr lang="en-US" smtClean="0"/>
              <a:t>6/24/2026</a:t>
            </a:fld>
            <a:endParaRPr lang="en-US"/>
          </a:p>
        </p:txBody>
      </p:sp>
      <p:sp>
        <p:nvSpPr>
          <p:cNvPr id="6" name="Footer Placeholder 5">
            <a:extLst>
              <a:ext uri="{FF2B5EF4-FFF2-40B4-BE49-F238E27FC236}">
                <a16:creationId xmlns:a16="http://schemas.microsoft.com/office/drawing/2014/main" id="{86F53720-B673-7D49-6910-70AF4684B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FFBCB-2EC4-BC1A-0A50-63970149B2BA}"/>
              </a:ext>
            </a:extLst>
          </p:cNvPr>
          <p:cNvSpPr>
            <a:spLocks noGrp="1"/>
          </p:cNvSpPr>
          <p:nvPr>
            <p:ph type="sldNum" sz="quarter" idx="12"/>
          </p:nvPr>
        </p:nvSpPr>
        <p:spPr/>
        <p:txBody>
          <a:bodyPr/>
          <a:lstStyle/>
          <a:p>
            <a:fld id="{04EB2C7E-80F9-491F-B927-D2D322F21AD1}" type="slidenum">
              <a:rPr lang="en-US" smtClean="0"/>
              <a:t>‹#›</a:t>
            </a:fld>
            <a:endParaRPr lang="en-US"/>
          </a:p>
        </p:txBody>
      </p:sp>
    </p:spTree>
    <p:extLst>
      <p:ext uri="{BB962C8B-B14F-4D97-AF65-F5344CB8AC3E}">
        <p14:creationId xmlns:p14="http://schemas.microsoft.com/office/powerpoint/2010/main" val="4237479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1A4B-87BE-4B83-9403-9EFE5EC066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CD88D-7E7B-E36D-CE5B-2B9490359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CC1E94-5CC3-2F45-55AC-6A888C602B02}"/>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5" name="Footer Placeholder 4">
            <a:extLst>
              <a:ext uri="{FF2B5EF4-FFF2-40B4-BE49-F238E27FC236}">
                <a16:creationId xmlns:a16="http://schemas.microsoft.com/office/drawing/2014/main" id="{4ED28249-39B2-BA10-84F3-470D2A474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A33A86-080C-04AC-1FEF-40BE744A77D0}"/>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3743332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91D89-E3F8-A6B5-97B5-1AC2EE3C53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6C778A-DBA7-EC42-58BD-394079A9C8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E0A5D-7945-DBC1-82E6-94EF73F71447}"/>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5" name="Footer Placeholder 4">
            <a:extLst>
              <a:ext uri="{FF2B5EF4-FFF2-40B4-BE49-F238E27FC236}">
                <a16:creationId xmlns:a16="http://schemas.microsoft.com/office/drawing/2014/main" id="{4BA2A12F-08E4-4137-951F-40E9B0DF3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7280-4748-CB1B-5B60-8FEBD03C5207}"/>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38080004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0D902-22D1-1671-79F4-4A79FAA63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B6AA61-B14F-68B5-4852-72B5E007C7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89398-A91D-8B38-9F50-759DBAFA1AF7}"/>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5" name="Footer Placeholder 4">
            <a:extLst>
              <a:ext uri="{FF2B5EF4-FFF2-40B4-BE49-F238E27FC236}">
                <a16:creationId xmlns:a16="http://schemas.microsoft.com/office/drawing/2014/main" id="{24F5E4AA-F481-7075-1606-AC2B2636A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59FC7-855D-67ED-7484-982370D5F2D9}"/>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15910941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0A18-BAB9-F857-3D84-BB5ECC660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A4A84-2D37-AE92-18A8-139B92C76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B5FD81-9AAA-E7DB-52D3-CD39B2FE86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AC7440-1E96-2327-E915-16319F2CC3F7}"/>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6" name="Footer Placeholder 5">
            <a:extLst>
              <a:ext uri="{FF2B5EF4-FFF2-40B4-BE49-F238E27FC236}">
                <a16:creationId xmlns:a16="http://schemas.microsoft.com/office/drawing/2014/main" id="{00918232-873F-90C3-44A2-2DDAA4D005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0C52D-C594-D436-62C7-40F5DAF74265}"/>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41852586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281B-7ABB-8E28-E602-B721E7BAF1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D3B7D1-C2AB-76D7-BFA9-11B9981B40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FC0B9C-BB89-A7BD-D461-6641C98965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4D56C0-F375-0933-832A-28E10BB92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C24ADC-1B33-7116-A29A-3B8422DEC4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E0288-B0F2-87EF-ED97-542E0AB76502}"/>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8" name="Footer Placeholder 7">
            <a:extLst>
              <a:ext uri="{FF2B5EF4-FFF2-40B4-BE49-F238E27FC236}">
                <a16:creationId xmlns:a16="http://schemas.microsoft.com/office/drawing/2014/main" id="{FBBF709A-CFBE-D754-5C56-6C5375B1F4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DFF15-AE1A-0C50-E1D4-8D84F4F68E8D}"/>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34843290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85E5-5BB7-A3E4-B57E-DEA164B182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0ADFF7-5A65-C70B-E9F9-CF865F89FBCC}"/>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4" name="Footer Placeholder 3">
            <a:extLst>
              <a:ext uri="{FF2B5EF4-FFF2-40B4-BE49-F238E27FC236}">
                <a16:creationId xmlns:a16="http://schemas.microsoft.com/office/drawing/2014/main" id="{39404395-9461-E811-699F-D9C680D0F7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5281DF-0AD8-40B4-AC14-057570D0AFE2}"/>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1517323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85C58F-459E-5F54-494F-2086C5C55DD1}"/>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3" name="Footer Placeholder 2">
            <a:extLst>
              <a:ext uri="{FF2B5EF4-FFF2-40B4-BE49-F238E27FC236}">
                <a16:creationId xmlns:a16="http://schemas.microsoft.com/office/drawing/2014/main" id="{A6F0B9E8-D1A1-3080-484C-4E02FC30E7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2FF24C-3C0B-FB06-E583-1FB036D6258B}"/>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1394811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D84-69BA-D909-69B0-D3305B4F6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3FE8FB-BB34-7159-D123-03109F07D3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9C23BB-E835-C507-85BB-F8C2E70E50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4A429-A8EB-9B45-1DE9-8FB72A96F360}"/>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6" name="Footer Placeholder 5">
            <a:extLst>
              <a:ext uri="{FF2B5EF4-FFF2-40B4-BE49-F238E27FC236}">
                <a16:creationId xmlns:a16="http://schemas.microsoft.com/office/drawing/2014/main" id="{2A24E788-0E07-BA09-E4CA-C71AEFC6C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14273-F62B-57B0-EDDA-80E5A9AFE543}"/>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37979041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D201-ADA8-6FBC-AAC9-D1A287AB45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036EFB-C613-9E59-1556-FBAD26210B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FDE92-A214-9FA8-B593-05C611565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FC8310-EF2A-AE16-F757-76149C6FED64}"/>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6" name="Footer Placeholder 5">
            <a:extLst>
              <a:ext uri="{FF2B5EF4-FFF2-40B4-BE49-F238E27FC236}">
                <a16:creationId xmlns:a16="http://schemas.microsoft.com/office/drawing/2014/main" id="{61A407C8-4200-93EE-59B0-F9E30FBC4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98242-6F39-5D8C-91EC-2AA92263526B}"/>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10754577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8E78B-CC3C-5501-6BDC-2A942B103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061EA2-098C-69CE-A321-373C16B11E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A9775-058F-AE49-85D4-B4ED869627C0}"/>
              </a:ext>
            </a:extLst>
          </p:cNvPr>
          <p:cNvSpPr>
            <a:spLocks noGrp="1"/>
          </p:cNvSpPr>
          <p:nvPr>
            <p:ph type="dt" sz="half" idx="10"/>
          </p:nvPr>
        </p:nvSpPr>
        <p:spPr/>
        <p:txBody>
          <a:bodyPr/>
          <a:lstStyle/>
          <a:p>
            <a:fld id="{EDF498A7-4398-4A0A-8C9B-BF535235DFC5}" type="datetimeFigureOut">
              <a:rPr lang="en-US" smtClean="0"/>
              <a:t>6/24/2026</a:t>
            </a:fld>
            <a:endParaRPr lang="en-US"/>
          </a:p>
        </p:txBody>
      </p:sp>
      <p:sp>
        <p:nvSpPr>
          <p:cNvPr id="5" name="Footer Placeholder 4">
            <a:extLst>
              <a:ext uri="{FF2B5EF4-FFF2-40B4-BE49-F238E27FC236}">
                <a16:creationId xmlns:a16="http://schemas.microsoft.com/office/drawing/2014/main" id="{137B7A23-C664-00AD-4995-4EA4318CC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DF618-F53F-CD49-9033-9022F7E1DAB7}"/>
              </a:ext>
            </a:extLst>
          </p:cNvPr>
          <p:cNvSpPr>
            <a:spLocks noGrp="1"/>
          </p:cNvSpPr>
          <p:nvPr>
            <p:ph type="sldNum" sz="quarter" idx="12"/>
          </p:nvPr>
        </p:nvSpPr>
        <p:spPr/>
        <p:txBody>
          <a:bodyPr/>
          <a:lstStyle/>
          <a:p>
            <a:fld id="{C0961AA5-7938-4872-8739-B8A9339D313C}" type="slidenum">
              <a:rPr lang="en-US" smtClean="0"/>
              <a:t>‹#›</a:t>
            </a:fld>
            <a:endParaRPr lang="en-US"/>
          </a:p>
        </p:txBody>
      </p:sp>
    </p:spTree>
    <p:extLst>
      <p:ext uri="{BB962C8B-B14F-4D97-AF65-F5344CB8AC3E}">
        <p14:creationId xmlns:p14="http://schemas.microsoft.com/office/powerpoint/2010/main" val="127461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theme" Target="../theme/theme3.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theme" Target="../theme/theme4.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5.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1C3CB-428E-76D5-234A-1096AA97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11CE98-F943-2365-74EB-8313FE228F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BD931C-B641-D440-C155-E2523BE34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5DE5A4-3BB3-404F-A8B2-1B8B9E4A296D}" type="datetimeFigureOut">
              <a:rPr lang="en-US" smtClean="0"/>
              <a:t>6/24/2026</a:t>
            </a:fld>
            <a:endParaRPr lang="en-US"/>
          </a:p>
        </p:txBody>
      </p:sp>
      <p:sp>
        <p:nvSpPr>
          <p:cNvPr id="5" name="Footer Placeholder 4">
            <a:extLst>
              <a:ext uri="{FF2B5EF4-FFF2-40B4-BE49-F238E27FC236}">
                <a16:creationId xmlns:a16="http://schemas.microsoft.com/office/drawing/2014/main" id="{AC0387E4-F4E1-318C-F3A0-B3BE8CA4F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2FFFC9-1D3D-8596-C37F-D2BB7D685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EB2C7E-80F9-491F-B927-D2D322F21AD1}" type="slidenum">
              <a:rPr lang="en-US" smtClean="0"/>
              <a:t>‹#›</a:t>
            </a:fld>
            <a:endParaRPr lang="en-US"/>
          </a:p>
        </p:txBody>
      </p:sp>
    </p:spTree>
    <p:extLst>
      <p:ext uri="{BB962C8B-B14F-4D97-AF65-F5344CB8AC3E}">
        <p14:creationId xmlns:p14="http://schemas.microsoft.com/office/powerpoint/2010/main" val="2823836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2D6610-84F8-8D48-9B5C-F1BB664E9A58}" type="slidenum">
              <a:rPr lang="en-US" smtClean="0"/>
              <a:pPr/>
              <a:t>‹#›</a:t>
            </a:fld>
            <a:endParaRPr lang="en-US" dirty="0"/>
          </a:p>
        </p:txBody>
      </p:sp>
      <p:pic>
        <p:nvPicPr>
          <p:cNvPr id="8" name="Picture 7" descr="A blue and white logo&#10;&#10;Description automatically generated">
            <a:extLst>
              <a:ext uri="{FF2B5EF4-FFF2-40B4-BE49-F238E27FC236}">
                <a16:creationId xmlns:a16="http://schemas.microsoft.com/office/drawing/2014/main" id="{B324A5D7-70DF-92B0-4D29-99DD7EB652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42191" y="5656316"/>
            <a:ext cx="1898338" cy="1120547"/>
          </a:xfrm>
          <a:prstGeom prst="rect">
            <a:avLst/>
          </a:prstGeom>
        </p:spPr>
      </p:pic>
    </p:spTree>
    <p:extLst>
      <p:ext uri="{BB962C8B-B14F-4D97-AF65-F5344CB8AC3E}">
        <p14:creationId xmlns:p14="http://schemas.microsoft.com/office/powerpoint/2010/main" val="1103735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57148D-D60C-3359-4AC2-15A43E221742}"/>
              </a:ext>
            </a:extLst>
          </p:cNvPr>
          <p:cNvSpPr>
            <a:spLocks noGrp="1"/>
          </p:cNvSpPr>
          <p:nvPr>
            <p:ph type="title"/>
          </p:nvPr>
        </p:nvSpPr>
        <p:spPr>
          <a:xfrm>
            <a:off x="457200" y="533401"/>
            <a:ext cx="10515600" cy="115728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A8731C-FCAE-A05A-5A11-57005B86ABD4}"/>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4952E70-B2DF-717F-6373-70A688FAD82F}"/>
              </a:ext>
            </a:extLst>
          </p:cNvPr>
          <p:cNvSpPr>
            <a:spLocks noGrp="1"/>
          </p:cNvSpPr>
          <p:nvPr>
            <p:ph type="ftr" sz="quarter" idx="3"/>
          </p:nvPr>
        </p:nvSpPr>
        <p:spPr>
          <a:xfrm>
            <a:off x="457200" y="6445997"/>
            <a:ext cx="3949302" cy="365125"/>
          </a:xfrm>
          <a:prstGeom prst="rect">
            <a:avLst/>
          </a:prstGeom>
        </p:spPr>
        <p:txBody>
          <a:bodyPr vert="horz" lIns="91440" tIns="45720" rIns="91440" bIns="45720" rtlCol="0" anchor="ctr"/>
          <a:lstStyle>
            <a:lvl1pPr algn="l">
              <a:defRPr sz="900">
                <a:solidFill>
                  <a:schemeClr val="tx1">
                    <a:lumMod val="95000"/>
                    <a:lumOff val="5000"/>
                  </a:schemeClr>
                </a:solidFill>
              </a:defRPr>
            </a:lvl1pPr>
          </a:lstStyle>
          <a:p>
            <a:r>
              <a:rPr lang="en-US"/>
              <a:t>Sample Footer Text</a:t>
            </a:r>
          </a:p>
        </p:txBody>
      </p:sp>
      <p:sp>
        <p:nvSpPr>
          <p:cNvPr id="4" name="Date Placeholder 3">
            <a:extLst>
              <a:ext uri="{FF2B5EF4-FFF2-40B4-BE49-F238E27FC236}">
                <a16:creationId xmlns:a16="http://schemas.microsoft.com/office/drawing/2014/main" id="{225215E5-6146-14C5-665E-EF04630DCB32}"/>
              </a:ext>
            </a:extLst>
          </p:cNvPr>
          <p:cNvSpPr>
            <a:spLocks noGrp="1"/>
          </p:cNvSpPr>
          <p:nvPr>
            <p:ph type="dt" sz="half" idx="2"/>
          </p:nvPr>
        </p:nvSpPr>
        <p:spPr>
          <a:xfrm>
            <a:off x="9737594" y="6445997"/>
            <a:ext cx="1842115" cy="365125"/>
          </a:xfrm>
          <a:prstGeom prst="rect">
            <a:avLst/>
          </a:prstGeom>
        </p:spPr>
        <p:txBody>
          <a:bodyPr vert="horz" lIns="91440" tIns="45720" rIns="91440" bIns="45720" rtlCol="0" anchor="ctr"/>
          <a:lstStyle>
            <a:lvl1pPr algn="r">
              <a:defRPr sz="900">
                <a:solidFill>
                  <a:schemeClr val="tx1">
                    <a:lumMod val="95000"/>
                    <a:lumOff val="5000"/>
                  </a:schemeClr>
                </a:solidFill>
              </a:defRPr>
            </a:lvl1pPr>
          </a:lstStyle>
          <a:p>
            <a:fld id="{56D64244-A3D4-4B68-87F0-779EEA0C37FE}" type="datetime1">
              <a:rPr lang="en-US" smtClean="0"/>
              <a:t>6/24/2026</a:t>
            </a:fld>
            <a:endParaRPr lang="en-US"/>
          </a:p>
        </p:txBody>
      </p:sp>
      <p:sp>
        <p:nvSpPr>
          <p:cNvPr id="6" name="Slide Number Placeholder 5">
            <a:extLst>
              <a:ext uri="{FF2B5EF4-FFF2-40B4-BE49-F238E27FC236}">
                <a16:creationId xmlns:a16="http://schemas.microsoft.com/office/drawing/2014/main" id="{20E8FA3A-8706-3F4B-41CC-B024431F6200}"/>
              </a:ext>
            </a:extLst>
          </p:cNvPr>
          <p:cNvSpPr>
            <a:spLocks noGrp="1"/>
          </p:cNvSpPr>
          <p:nvPr>
            <p:ph type="sldNum" sz="quarter" idx="4"/>
          </p:nvPr>
        </p:nvSpPr>
        <p:spPr>
          <a:xfrm>
            <a:off x="11734800" y="6445997"/>
            <a:ext cx="457200" cy="365125"/>
          </a:xfrm>
          <a:prstGeom prst="rect">
            <a:avLst/>
          </a:prstGeom>
        </p:spPr>
        <p:txBody>
          <a:bodyPr vert="horz" lIns="91440" tIns="45720" rIns="91440" bIns="45720" rtlCol="0" anchor="ctr"/>
          <a:lstStyle>
            <a:lvl1pPr algn="ctr">
              <a:defRPr sz="900">
                <a:solidFill>
                  <a:schemeClr val="tx1">
                    <a:lumMod val="95000"/>
                    <a:lumOff val="5000"/>
                  </a:schemeClr>
                </a:solidFill>
              </a:defRPr>
            </a:lvl1pPr>
          </a:lstStyle>
          <a:p>
            <a:fld id="{DDF60B60-82CA-4BB9-BA6E-A62FADF2374B}" type="slidenum">
              <a:rPr lang="en-US" smtClean="0"/>
              <a:t>‹#›</a:t>
            </a:fld>
            <a:endParaRPr lang="en-US"/>
          </a:p>
        </p:txBody>
      </p:sp>
    </p:spTree>
    <p:extLst>
      <p:ext uri="{BB962C8B-B14F-4D97-AF65-F5344CB8AC3E}">
        <p14:creationId xmlns:p14="http://schemas.microsoft.com/office/powerpoint/2010/main" val="267610273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08">
          <p15:clr>
            <a:srgbClr val="F26B43"/>
          </p15:clr>
        </p15:guide>
        <p15:guide id="3" pos="4872">
          <p15:clr>
            <a:srgbClr val="F26B43"/>
          </p15:clr>
        </p15:guide>
        <p15:guide id="4" pos="5160">
          <p15:clr>
            <a:srgbClr val="F26B43"/>
          </p15:clr>
        </p15:guide>
        <p15:guide id="5" pos="2520">
          <p15:clr>
            <a:srgbClr val="F26B43"/>
          </p15:clr>
        </p15:guide>
        <p15:guide id="6" pos="45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59088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hf hdr="0" ftr="0" dt="0"/>
  <p:txStyles>
    <p:titleStyle>
      <a:lvl1pPr algn="l" defTabSz="623438"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55859" indent="-155859" algn="l" defTabSz="623438" rtl="0" eaLnBrk="1" latinLnBrk="0" hangingPunct="1">
        <a:lnSpc>
          <a:spcPct val="90000"/>
        </a:lnSpc>
        <a:spcBef>
          <a:spcPts val="682"/>
        </a:spcBef>
        <a:buFont typeface="Arial" panose="020B0604020202020204" pitchFamily="34" charset="0"/>
        <a:buChar char="•"/>
        <a:defRPr sz="1909" kern="1200">
          <a:solidFill>
            <a:schemeClr val="tx1"/>
          </a:solidFill>
          <a:latin typeface="+mn-lt"/>
          <a:ea typeface="+mn-ea"/>
          <a:cs typeface="+mn-cs"/>
        </a:defRPr>
      </a:lvl1pPr>
      <a:lvl2pPr marL="467578" indent="-155859" algn="l" defTabSz="623438" rtl="0" eaLnBrk="1" latinLnBrk="0" hangingPunct="1">
        <a:lnSpc>
          <a:spcPct val="90000"/>
        </a:lnSpc>
        <a:spcBef>
          <a:spcPts val="341"/>
        </a:spcBef>
        <a:buFont typeface="Arial" panose="020B0604020202020204" pitchFamily="34" charset="0"/>
        <a:buChar char="•"/>
        <a:defRPr sz="1636" kern="1200">
          <a:solidFill>
            <a:schemeClr val="tx1"/>
          </a:solidFill>
          <a:latin typeface="+mn-lt"/>
          <a:ea typeface="+mn-ea"/>
          <a:cs typeface="+mn-cs"/>
        </a:defRPr>
      </a:lvl2pPr>
      <a:lvl3pPr marL="779297" indent="-155859" algn="l" defTabSz="623438" rtl="0" eaLnBrk="1" latinLnBrk="0" hangingPunct="1">
        <a:lnSpc>
          <a:spcPct val="90000"/>
        </a:lnSpc>
        <a:spcBef>
          <a:spcPts val="341"/>
        </a:spcBef>
        <a:buFont typeface="Arial" panose="020B0604020202020204" pitchFamily="34" charset="0"/>
        <a:buChar char="•"/>
        <a:defRPr sz="1364" kern="1200">
          <a:solidFill>
            <a:schemeClr val="tx1"/>
          </a:solidFill>
          <a:latin typeface="+mn-lt"/>
          <a:ea typeface="+mn-ea"/>
          <a:cs typeface="+mn-cs"/>
        </a:defRPr>
      </a:lvl3pPr>
      <a:lvl4pPr marL="1091016"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4pPr>
      <a:lvl5pPr marL="1402735"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5pPr>
      <a:lvl6pPr marL="1714454"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6pPr>
      <a:lvl7pPr marL="2026173"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7pPr>
      <a:lvl8pPr marL="2337892"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8pPr>
      <a:lvl9pPr marL="2649611" indent="-155859" algn="l" defTabSz="623438" rtl="0" eaLnBrk="1" latinLnBrk="0" hangingPunct="1">
        <a:lnSpc>
          <a:spcPct val="90000"/>
        </a:lnSpc>
        <a:spcBef>
          <a:spcPts val="341"/>
        </a:spcBef>
        <a:buFont typeface="Arial" panose="020B0604020202020204" pitchFamily="34" charset="0"/>
        <a:buChar char="•"/>
        <a:defRPr sz="1227" kern="1200">
          <a:solidFill>
            <a:schemeClr val="tx1"/>
          </a:solidFill>
          <a:latin typeface="+mn-lt"/>
          <a:ea typeface="+mn-ea"/>
          <a:cs typeface="+mn-cs"/>
        </a:defRPr>
      </a:lvl9pPr>
    </p:bodyStyle>
    <p:otherStyle>
      <a:defPPr>
        <a:defRPr lang="en-US"/>
      </a:defPPr>
      <a:lvl1pPr marL="0" algn="l" defTabSz="623438" rtl="0" eaLnBrk="1" latinLnBrk="0" hangingPunct="1">
        <a:defRPr sz="1227" kern="1200">
          <a:solidFill>
            <a:schemeClr val="tx1"/>
          </a:solidFill>
          <a:latin typeface="+mn-lt"/>
          <a:ea typeface="+mn-ea"/>
          <a:cs typeface="+mn-cs"/>
        </a:defRPr>
      </a:lvl1pPr>
      <a:lvl2pPr marL="311719" algn="l" defTabSz="623438" rtl="0" eaLnBrk="1" latinLnBrk="0" hangingPunct="1">
        <a:defRPr sz="1227" kern="1200">
          <a:solidFill>
            <a:schemeClr val="tx1"/>
          </a:solidFill>
          <a:latin typeface="+mn-lt"/>
          <a:ea typeface="+mn-ea"/>
          <a:cs typeface="+mn-cs"/>
        </a:defRPr>
      </a:lvl2pPr>
      <a:lvl3pPr marL="623438" algn="l" defTabSz="623438" rtl="0" eaLnBrk="1" latinLnBrk="0" hangingPunct="1">
        <a:defRPr sz="1227" kern="1200">
          <a:solidFill>
            <a:schemeClr val="tx1"/>
          </a:solidFill>
          <a:latin typeface="+mn-lt"/>
          <a:ea typeface="+mn-ea"/>
          <a:cs typeface="+mn-cs"/>
        </a:defRPr>
      </a:lvl3pPr>
      <a:lvl4pPr marL="935157" algn="l" defTabSz="623438" rtl="0" eaLnBrk="1" latinLnBrk="0" hangingPunct="1">
        <a:defRPr sz="1227" kern="1200">
          <a:solidFill>
            <a:schemeClr val="tx1"/>
          </a:solidFill>
          <a:latin typeface="+mn-lt"/>
          <a:ea typeface="+mn-ea"/>
          <a:cs typeface="+mn-cs"/>
        </a:defRPr>
      </a:lvl4pPr>
      <a:lvl5pPr marL="1246876" algn="l" defTabSz="623438" rtl="0" eaLnBrk="1" latinLnBrk="0" hangingPunct="1">
        <a:defRPr sz="1227" kern="1200">
          <a:solidFill>
            <a:schemeClr val="tx1"/>
          </a:solidFill>
          <a:latin typeface="+mn-lt"/>
          <a:ea typeface="+mn-ea"/>
          <a:cs typeface="+mn-cs"/>
        </a:defRPr>
      </a:lvl5pPr>
      <a:lvl6pPr marL="1558595" algn="l" defTabSz="623438" rtl="0" eaLnBrk="1" latinLnBrk="0" hangingPunct="1">
        <a:defRPr sz="1227" kern="1200">
          <a:solidFill>
            <a:schemeClr val="tx1"/>
          </a:solidFill>
          <a:latin typeface="+mn-lt"/>
          <a:ea typeface="+mn-ea"/>
          <a:cs typeface="+mn-cs"/>
        </a:defRPr>
      </a:lvl6pPr>
      <a:lvl7pPr marL="1870314" algn="l" defTabSz="623438" rtl="0" eaLnBrk="1" latinLnBrk="0" hangingPunct="1">
        <a:defRPr sz="1227" kern="1200">
          <a:solidFill>
            <a:schemeClr val="tx1"/>
          </a:solidFill>
          <a:latin typeface="+mn-lt"/>
          <a:ea typeface="+mn-ea"/>
          <a:cs typeface="+mn-cs"/>
        </a:defRPr>
      </a:lvl7pPr>
      <a:lvl8pPr marL="2182033" algn="l" defTabSz="623438" rtl="0" eaLnBrk="1" latinLnBrk="0" hangingPunct="1">
        <a:defRPr sz="1227" kern="1200">
          <a:solidFill>
            <a:schemeClr val="tx1"/>
          </a:solidFill>
          <a:latin typeface="+mn-lt"/>
          <a:ea typeface="+mn-ea"/>
          <a:cs typeface="+mn-cs"/>
        </a:defRPr>
      </a:lvl8pPr>
      <a:lvl9pPr marL="2493752" algn="l" defTabSz="623438" rtl="0" eaLnBrk="1" latinLnBrk="0" hangingPunct="1">
        <a:defRPr sz="122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0855D-E9CB-D0E2-5D29-6DB80559EA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A4CDD-4186-9343-F479-0A06FEE1C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4B0EE-1C98-CE1A-5E83-65C8B5E11A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F498A7-4398-4A0A-8C9B-BF535235DFC5}" type="datetimeFigureOut">
              <a:rPr lang="en-US" smtClean="0"/>
              <a:t>6/24/2026</a:t>
            </a:fld>
            <a:endParaRPr lang="en-US"/>
          </a:p>
        </p:txBody>
      </p:sp>
      <p:sp>
        <p:nvSpPr>
          <p:cNvPr id="5" name="Footer Placeholder 4">
            <a:extLst>
              <a:ext uri="{FF2B5EF4-FFF2-40B4-BE49-F238E27FC236}">
                <a16:creationId xmlns:a16="http://schemas.microsoft.com/office/drawing/2014/main" id="{E790F52B-7085-E8CB-51D0-997429DA59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5CC4F2B-A6C4-8260-9C6E-1F723F18D2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961AA5-7938-4872-8739-B8A9339D313C}" type="slidenum">
              <a:rPr lang="en-US" smtClean="0"/>
              <a:t>‹#›</a:t>
            </a:fld>
            <a:endParaRPr lang="en-US"/>
          </a:p>
        </p:txBody>
      </p:sp>
    </p:spTree>
    <p:extLst>
      <p:ext uri="{BB962C8B-B14F-4D97-AF65-F5344CB8AC3E}">
        <p14:creationId xmlns:p14="http://schemas.microsoft.com/office/powerpoint/2010/main" val="4971444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9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 Id="rId9"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neimanhpi.org/cec-main-page/" TargetMode="External"/><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1.jp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neimanhpi.org/cec-main-pag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30.png"/><Relationship Id="rId7"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F87906-30A7-5B55-0723-7383794BB188}"/>
              </a:ext>
            </a:extLst>
          </p:cNvPr>
          <p:cNvPicPr>
            <a:picLocks noChangeAspect="1"/>
          </p:cNvPicPr>
          <p:nvPr/>
        </p:nvPicPr>
        <p:blipFill>
          <a:blip r:embed="rId2"/>
          <a:srcRect l="40" r="385" b="-1"/>
          <a:stretch>
            <a:fillRect/>
          </a:stretch>
        </p:blipFill>
        <p:spPr>
          <a:xfrm>
            <a:off x="20" y="1282"/>
            <a:ext cx="12191980" cy="6856718"/>
          </a:xfrm>
          <a:prstGeom prst="rect">
            <a:avLst/>
          </a:prstGeom>
        </p:spPr>
      </p:pic>
    </p:spTree>
    <p:extLst>
      <p:ext uri="{BB962C8B-B14F-4D97-AF65-F5344CB8AC3E}">
        <p14:creationId xmlns:p14="http://schemas.microsoft.com/office/powerpoint/2010/main" val="3685234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6CFC-8FDD-0A08-62A2-5399E2DA31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C110B6-E488-CAAA-F154-A20640E5A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59"/>
            <a:ext cx="12192000" cy="6838882"/>
          </a:xfrm>
          <a:prstGeom prst="rect">
            <a:avLst/>
          </a:prstGeom>
        </p:spPr>
      </p:pic>
    </p:spTree>
    <p:extLst>
      <p:ext uri="{BB962C8B-B14F-4D97-AF65-F5344CB8AC3E}">
        <p14:creationId xmlns:p14="http://schemas.microsoft.com/office/powerpoint/2010/main" val="1507483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CB1E7-A4FB-BCA3-19F7-D64BFFB267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6ED597-4BBB-2AC4-02F8-99F36D4B2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19050"/>
            <a:ext cx="12182475" cy="6819900"/>
          </a:xfrm>
          <a:prstGeom prst="rect">
            <a:avLst/>
          </a:prstGeom>
        </p:spPr>
      </p:pic>
      <p:pic>
        <p:nvPicPr>
          <p:cNvPr id="5" name="Picture 4">
            <a:extLst>
              <a:ext uri="{FF2B5EF4-FFF2-40B4-BE49-F238E27FC236}">
                <a16:creationId xmlns:a16="http://schemas.microsoft.com/office/drawing/2014/main" id="{DDF4BE87-32E4-7646-4F14-5CD463023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3" y="6330171"/>
            <a:ext cx="1049111" cy="508779"/>
          </a:xfrm>
          <a:prstGeom prst="rect">
            <a:avLst/>
          </a:prstGeom>
        </p:spPr>
      </p:pic>
      <p:sp>
        <p:nvSpPr>
          <p:cNvPr id="4" name="TextBox 3">
            <a:extLst>
              <a:ext uri="{FF2B5EF4-FFF2-40B4-BE49-F238E27FC236}">
                <a16:creationId xmlns:a16="http://schemas.microsoft.com/office/drawing/2014/main" id="{FC1B154A-8327-157B-F60A-75271D2FE09F}"/>
              </a:ext>
            </a:extLst>
          </p:cNvPr>
          <p:cNvSpPr txBox="1"/>
          <p:nvPr/>
        </p:nvSpPr>
        <p:spPr>
          <a:xfrm>
            <a:off x="1466598" y="6476798"/>
            <a:ext cx="9064768" cy="553998"/>
          </a:xfrm>
          <a:prstGeom prst="rect">
            <a:avLst/>
          </a:prstGeom>
          <a:noFill/>
        </p:spPr>
        <p:txBody>
          <a:bodyPr wrap="square" rtlCol="0">
            <a:spAutoFit/>
          </a:bodyPr>
          <a:lstStyle/>
          <a:p>
            <a:r>
              <a:rPr lang="en-US" sz="1200" dirty="0">
                <a:solidFill>
                  <a:srgbClr val="002060"/>
                </a:solidFill>
              </a:rPr>
              <a:t>Source: Projected US Imaging Utilization, 2025 to 2055. Christensen et al. J Am Coll Radiology 2025; 22(2):151-158.</a:t>
            </a:r>
          </a:p>
          <a:p>
            <a:endParaRPr lang="en-US" dirty="0"/>
          </a:p>
        </p:txBody>
      </p:sp>
    </p:spTree>
    <p:extLst>
      <p:ext uri="{BB962C8B-B14F-4D97-AF65-F5344CB8AC3E}">
        <p14:creationId xmlns:p14="http://schemas.microsoft.com/office/powerpoint/2010/main" val="4780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DAFB1F-E7CB-A02F-954F-3FB2A7C09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94"/>
            <a:ext cx="12192000" cy="6787611"/>
          </a:xfrm>
          <a:prstGeom prst="rect">
            <a:avLst/>
          </a:prstGeom>
        </p:spPr>
      </p:pic>
      <p:pic>
        <p:nvPicPr>
          <p:cNvPr id="5" name="Picture 4">
            <a:extLst>
              <a:ext uri="{FF2B5EF4-FFF2-40B4-BE49-F238E27FC236}">
                <a16:creationId xmlns:a16="http://schemas.microsoft.com/office/drawing/2014/main" id="{8D9F42CF-FFCA-0C3A-D5F4-438B6DB9A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068" y="6174928"/>
            <a:ext cx="1335932" cy="647877"/>
          </a:xfrm>
          <a:prstGeom prst="rect">
            <a:avLst/>
          </a:prstGeom>
        </p:spPr>
      </p:pic>
      <p:sp>
        <p:nvSpPr>
          <p:cNvPr id="4" name="TextBox 3">
            <a:extLst>
              <a:ext uri="{FF2B5EF4-FFF2-40B4-BE49-F238E27FC236}">
                <a16:creationId xmlns:a16="http://schemas.microsoft.com/office/drawing/2014/main" id="{BB8CC6D5-94A3-EEB0-FE98-50AB385A015C}"/>
              </a:ext>
            </a:extLst>
          </p:cNvPr>
          <p:cNvSpPr txBox="1"/>
          <p:nvPr/>
        </p:nvSpPr>
        <p:spPr>
          <a:xfrm>
            <a:off x="2286405" y="6268807"/>
            <a:ext cx="9064768" cy="553998"/>
          </a:xfrm>
          <a:prstGeom prst="rect">
            <a:avLst/>
          </a:prstGeom>
          <a:noFill/>
        </p:spPr>
        <p:txBody>
          <a:bodyPr wrap="square" rtlCol="0">
            <a:spAutoFit/>
          </a:bodyPr>
          <a:lstStyle/>
          <a:p>
            <a:r>
              <a:rPr lang="en-US" sz="1200" dirty="0">
                <a:solidFill>
                  <a:srgbClr val="002060"/>
                </a:solidFill>
              </a:rPr>
              <a:t>Source: Projected US Radiology Supply, 2025 to 2055. Christensen et al. J Am Coll Radiology 2025; 22(2):161-169.</a:t>
            </a:r>
          </a:p>
          <a:p>
            <a:endParaRPr lang="en-US" dirty="0"/>
          </a:p>
        </p:txBody>
      </p:sp>
    </p:spTree>
    <p:extLst>
      <p:ext uri="{BB962C8B-B14F-4D97-AF65-F5344CB8AC3E}">
        <p14:creationId xmlns:p14="http://schemas.microsoft.com/office/powerpoint/2010/main" val="1713395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05AF-6E0D-D1A4-D147-A7AA7F5F2D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8A2A41-B3B4-2E7F-CF9B-78AA2BEF6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91"/>
            <a:ext cx="12192000" cy="6834217"/>
          </a:xfrm>
          <a:prstGeom prst="rect">
            <a:avLst/>
          </a:prstGeom>
        </p:spPr>
      </p:pic>
      <p:pic>
        <p:nvPicPr>
          <p:cNvPr id="5" name="Picture 4">
            <a:extLst>
              <a:ext uri="{FF2B5EF4-FFF2-40B4-BE49-F238E27FC236}">
                <a16:creationId xmlns:a16="http://schemas.microsoft.com/office/drawing/2014/main" id="{77BFC959-3D5A-930C-F359-3D71B6CE7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3621" y="6373420"/>
            <a:ext cx="974691" cy="472688"/>
          </a:xfrm>
          <a:prstGeom prst="rect">
            <a:avLst/>
          </a:prstGeom>
        </p:spPr>
      </p:pic>
      <p:sp>
        <p:nvSpPr>
          <p:cNvPr id="2" name="TextBox 1">
            <a:extLst>
              <a:ext uri="{FF2B5EF4-FFF2-40B4-BE49-F238E27FC236}">
                <a16:creationId xmlns:a16="http://schemas.microsoft.com/office/drawing/2014/main" id="{B154F333-DAC2-DB45-B4FB-8B07AFABCC7B}"/>
              </a:ext>
            </a:extLst>
          </p:cNvPr>
          <p:cNvSpPr txBox="1"/>
          <p:nvPr/>
        </p:nvSpPr>
        <p:spPr>
          <a:xfrm>
            <a:off x="336331" y="6396335"/>
            <a:ext cx="10807290" cy="461665"/>
          </a:xfrm>
          <a:prstGeom prst="rect">
            <a:avLst/>
          </a:prstGeom>
          <a:noFill/>
        </p:spPr>
        <p:txBody>
          <a:bodyPr wrap="square" rtlCol="0">
            <a:spAutoFit/>
          </a:bodyPr>
          <a:lstStyle/>
          <a:p>
            <a:r>
              <a:rPr lang="en-US" sz="1200" dirty="0">
                <a:solidFill>
                  <a:srgbClr val="002060"/>
                </a:solidFill>
              </a:rPr>
              <a:t>Sources: (1) Attrition of the National Radiologist Workforce: Associations With Radiologist and Practice Characteristics. Christensen et al. AJR 2026; 226(1):e2533587 and (2) Increasing—Yet Varying—Radiologist Workforce Attrition Across Subspecialties. Christensen et al. AJR 2026.</a:t>
            </a:r>
            <a:endParaRPr lang="en-US" dirty="0"/>
          </a:p>
        </p:txBody>
      </p:sp>
    </p:spTree>
    <p:extLst>
      <p:ext uri="{BB962C8B-B14F-4D97-AF65-F5344CB8AC3E}">
        <p14:creationId xmlns:p14="http://schemas.microsoft.com/office/powerpoint/2010/main" val="2972669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793E-453D-F1C3-48B9-07A1927AD6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9644A7-CCBA-E5FC-4AC8-051BDEF20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7"/>
            <a:ext cx="12192000" cy="6845165"/>
          </a:xfrm>
          <a:prstGeom prst="rect">
            <a:avLst/>
          </a:prstGeom>
        </p:spPr>
      </p:pic>
      <p:pic>
        <p:nvPicPr>
          <p:cNvPr id="5" name="Picture 4">
            <a:extLst>
              <a:ext uri="{FF2B5EF4-FFF2-40B4-BE49-F238E27FC236}">
                <a16:creationId xmlns:a16="http://schemas.microsoft.com/office/drawing/2014/main" id="{EE5A6B09-9FFF-5C18-8075-C283F8C34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978" y="6177474"/>
            <a:ext cx="1390022" cy="674108"/>
          </a:xfrm>
          <a:prstGeom prst="rect">
            <a:avLst/>
          </a:prstGeom>
        </p:spPr>
      </p:pic>
      <p:sp>
        <p:nvSpPr>
          <p:cNvPr id="4" name="TextBox 3">
            <a:extLst>
              <a:ext uri="{FF2B5EF4-FFF2-40B4-BE49-F238E27FC236}">
                <a16:creationId xmlns:a16="http://schemas.microsoft.com/office/drawing/2014/main" id="{0CFCF665-6D96-B37F-4F30-D1FA21F44951}"/>
              </a:ext>
            </a:extLst>
          </p:cNvPr>
          <p:cNvSpPr txBox="1"/>
          <p:nvPr/>
        </p:nvSpPr>
        <p:spPr>
          <a:xfrm>
            <a:off x="7866743" y="5322277"/>
            <a:ext cx="4162250" cy="461665"/>
          </a:xfrm>
          <a:prstGeom prst="rect">
            <a:avLst/>
          </a:prstGeom>
          <a:noFill/>
        </p:spPr>
        <p:txBody>
          <a:bodyPr wrap="square" rtlCol="0">
            <a:spAutoFit/>
          </a:bodyPr>
          <a:lstStyle/>
          <a:p>
            <a:r>
              <a:rPr lang="en-US" sz="1200" dirty="0">
                <a:solidFill>
                  <a:srgbClr val="002060"/>
                </a:solidFill>
              </a:rPr>
              <a:t>Source: Increasing—Yet Varying—Radiologist Workforce Attrition Across Subspecialties. Christensen et al. AJR 2026.</a:t>
            </a:r>
            <a:endParaRPr lang="en-US" dirty="0"/>
          </a:p>
        </p:txBody>
      </p:sp>
    </p:spTree>
    <p:extLst>
      <p:ext uri="{BB962C8B-B14F-4D97-AF65-F5344CB8AC3E}">
        <p14:creationId xmlns:p14="http://schemas.microsoft.com/office/powerpoint/2010/main" val="104337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920D1-1C4A-4EEA-36F6-ED8D4C4DD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1"/>
            <a:ext cx="12192000" cy="6850257"/>
          </a:xfrm>
          <a:prstGeom prst="rect">
            <a:avLst/>
          </a:prstGeom>
        </p:spPr>
      </p:pic>
      <p:sp>
        <p:nvSpPr>
          <p:cNvPr id="2" name="TextBox 1">
            <a:extLst>
              <a:ext uri="{FF2B5EF4-FFF2-40B4-BE49-F238E27FC236}">
                <a16:creationId xmlns:a16="http://schemas.microsoft.com/office/drawing/2014/main" id="{E310DB2E-014A-7D2E-9B0C-67B0AF6D69A7}"/>
              </a:ext>
            </a:extLst>
          </p:cNvPr>
          <p:cNvSpPr txBox="1"/>
          <p:nvPr/>
        </p:nvSpPr>
        <p:spPr>
          <a:xfrm>
            <a:off x="6923314" y="6277815"/>
            <a:ext cx="5055976" cy="461665"/>
          </a:xfrm>
          <a:prstGeom prst="rect">
            <a:avLst/>
          </a:prstGeom>
          <a:noFill/>
        </p:spPr>
        <p:txBody>
          <a:bodyPr wrap="square" rtlCol="0">
            <a:spAutoFit/>
          </a:bodyPr>
          <a:lstStyle/>
          <a:p>
            <a:r>
              <a:rPr lang="en-US" sz="1200" dirty="0">
                <a:solidFill>
                  <a:srgbClr val="002060"/>
                </a:solidFill>
              </a:rPr>
              <a:t>Source: Attrition of the National Radiologist Workforce: Associations With Radiologist and Practice Characteristics. Christensen et al. AJR 2026.</a:t>
            </a:r>
          </a:p>
        </p:txBody>
      </p:sp>
    </p:spTree>
    <p:extLst>
      <p:ext uri="{BB962C8B-B14F-4D97-AF65-F5344CB8AC3E}">
        <p14:creationId xmlns:p14="http://schemas.microsoft.com/office/powerpoint/2010/main" val="2724446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9B55E1-D6FE-B15C-9586-BE51EF6CA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 y="0"/>
            <a:ext cx="12178234" cy="6858000"/>
          </a:xfrm>
          <a:prstGeom prst="rect">
            <a:avLst/>
          </a:prstGeom>
        </p:spPr>
      </p:pic>
      <p:sp>
        <p:nvSpPr>
          <p:cNvPr id="4" name="TextBox 3">
            <a:extLst>
              <a:ext uri="{FF2B5EF4-FFF2-40B4-BE49-F238E27FC236}">
                <a16:creationId xmlns:a16="http://schemas.microsoft.com/office/drawing/2014/main" id="{13589DFD-610B-FE56-70B1-C6286CAF7367}"/>
              </a:ext>
            </a:extLst>
          </p:cNvPr>
          <p:cNvSpPr txBox="1"/>
          <p:nvPr/>
        </p:nvSpPr>
        <p:spPr>
          <a:xfrm>
            <a:off x="8022867" y="6294735"/>
            <a:ext cx="4162250" cy="461665"/>
          </a:xfrm>
          <a:prstGeom prst="rect">
            <a:avLst/>
          </a:prstGeom>
          <a:noFill/>
        </p:spPr>
        <p:txBody>
          <a:bodyPr wrap="square" rtlCol="0">
            <a:spAutoFit/>
          </a:bodyPr>
          <a:lstStyle/>
          <a:p>
            <a:r>
              <a:rPr lang="en-US" sz="1200" dirty="0">
                <a:solidFill>
                  <a:srgbClr val="002060"/>
                </a:solidFill>
              </a:rPr>
              <a:t>Source: Increasing—Yet Varying—Radiologist Workforce Attrition Across Subspecialties. Christensen et al. AJR 2026.</a:t>
            </a:r>
            <a:endParaRPr lang="en-US" dirty="0"/>
          </a:p>
        </p:txBody>
      </p:sp>
    </p:spTree>
    <p:extLst>
      <p:ext uri="{BB962C8B-B14F-4D97-AF65-F5344CB8AC3E}">
        <p14:creationId xmlns:p14="http://schemas.microsoft.com/office/powerpoint/2010/main" val="169298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E1E56-6A18-8F7C-AF09-07ED73010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570"/>
            <a:ext cx="12205487" cy="6850430"/>
          </a:xfrm>
          <a:prstGeom prst="rect">
            <a:avLst/>
          </a:prstGeom>
        </p:spPr>
      </p:pic>
      <p:sp>
        <p:nvSpPr>
          <p:cNvPr id="2" name="TextBox 1">
            <a:extLst>
              <a:ext uri="{FF2B5EF4-FFF2-40B4-BE49-F238E27FC236}">
                <a16:creationId xmlns:a16="http://schemas.microsoft.com/office/drawing/2014/main" id="{7CADC271-E947-C779-7E22-DA4A81AA0695}"/>
              </a:ext>
            </a:extLst>
          </p:cNvPr>
          <p:cNvSpPr txBox="1"/>
          <p:nvPr/>
        </p:nvSpPr>
        <p:spPr>
          <a:xfrm>
            <a:off x="8712073" y="6281820"/>
            <a:ext cx="3479927" cy="461665"/>
          </a:xfrm>
          <a:prstGeom prst="rect">
            <a:avLst/>
          </a:prstGeom>
          <a:noFill/>
        </p:spPr>
        <p:txBody>
          <a:bodyPr wrap="square" rtlCol="0">
            <a:spAutoFit/>
          </a:bodyPr>
          <a:lstStyle/>
          <a:p>
            <a:r>
              <a:rPr lang="en-US" sz="1200" dirty="0">
                <a:solidFill>
                  <a:srgbClr val="002060"/>
                </a:solidFill>
              </a:rPr>
              <a:t>Source: Radiologist Turnover in the United States. Parikh et al. JACR 2026; 23(6):1058-1066. </a:t>
            </a:r>
            <a:endParaRPr lang="en-US" dirty="0"/>
          </a:p>
        </p:txBody>
      </p:sp>
    </p:spTree>
    <p:extLst>
      <p:ext uri="{BB962C8B-B14F-4D97-AF65-F5344CB8AC3E}">
        <p14:creationId xmlns:p14="http://schemas.microsoft.com/office/powerpoint/2010/main" val="700501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BF54-CD18-A1CD-0F00-0E359A8364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E6D9F0-FB2F-E504-1377-8660B205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3"/>
            <a:ext cx="12192000" cy="6829353"/>
          </a:xfrm>
          <a:prstGeom prst="rect">
            <a:avLst/>
          </a:prstGeom>
        </p:spPr>
      </p:pic>
      <p:pic>
        <p:nvPicPr>
          <p:cNvPr id="4" name="Picture 3">
            <a:extLst>
              <a:ext uri="{FF2B5EF4-FFF2-40B4-BE49-F238E27FC236}">
                <a16:creationId xmlns:a16="http://schemas.microsoft.com/office/drawing/2014/main" id="{765137B9-F9F7-EDA7-7E0F-2E5A5C9A9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4251"/>
            <a:ext cx="1457011" cy="706596"/>
          </a:xfrm>
          <a:prstGeom prst="rect">
            <a:avLst/>
          </a:prstGeom>
        </p:spPr>
      </p:pic>
      <p:sp>
        <p:nvSpPr>
          <p:cNvPr id="5" name="TextBox 4">
            <a:extLst>
              <a:ext uri="{FF2B5EF4-FFF2-40B4-BE49-F238E27FC236}">
                <a16:creationId xmlns:a16="http://schemas.microsoft.com/office/drawing/2014/main" id="{A577318D-F8C6-6908-44B9-D0E5A4512769}"/>
              </a:ext>
            </a:extLst>
          </p:cNvPr>
          <p:cNvSpPr txBox="1"/>
          <p:nvPr/>
        </p:nvSpPr>
        <p:spPr>
          <a:xfrm>
            <a:off x="8712073" y="6281820"/>
            <a:ext cx="3479927" cy="461665"/>
          </a:xfrm>
          <a:prstGeom prst="rect">
            <a:avLst/>
          </a:prstGeom>
          <a:noFill/>
        </p:spPr>
        <p:txBody>
          <a:bodyPr wrap="square" rtlCol="0">
            <a:spAutoFit/>
          </a:bodyPr>
          <a:lstStyle/>
          <a:p>
            <a:r>
              <a:rPr lang="en-US" sz="1200" dirty="0">
                <a:solidFill>
                  <a:srgbClr val="002060"/>
                </a:solidFill>
              </a:rPr>
              <a:t>Source: Radiologist Turnover in the United States. Parikh et al. JACR 2026; 23(6):1058-1066. </a:t>
            </a:r>
            <a:endParaRPr lang="en-US" dirty="0"/>
          </a:p>
        </p:txBody>
      </p:sp>
    </p:spTree>
    <p:extLst>
      <p:ext uri="{BB962C8B-B14F-4D97-AF65-F5344CB8AC3E}">
        <p14:creationId xmlns:p14="http://schemas.microsoft.com/office/powerpoint/2010/main" val="1461274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165A3-7394-B373-4C84-B2574B17A9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40A3B9-5198-3CC2-B304-45022ED76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44251"/>
            <a:ext cx="1457011" cy="706596"/>
          </a:xfrm>
          <a:prstGeom prst="rect">
            <a:avLst/>
          </a:prstGeom>
        </p:spPr>
      </p:pic>
      <p:pic>
        <p:nvPicPr>
          <p:cNvPr id="6" name="Picture 5">
            <a:extLst>
              <a:ext uri="{FF2B5EF4-FFF2-40B4-BE49-F238E27FC236}">
                <a16:creationId xmlns:a16="http://schemas.microsoft.com/office/drawing/2014/main" id="{F63D434E-FE60-9D3B-C835-9A3147E4A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14287"/>
            <a:ext cx="12153900" cy="6829425"/>
          </a:xfrm>
          <a:prstGeom prst="rect">
            <a:avLst/>
          </a:prstGeom>
        </p:spPr>
      </p:pic>
      <p:sp>
        <p:nvSpPr>
          <p:cNvPr id="2" name="TextBox 1">
            <a:extLst>
              <a:ext uri="{FF2B5EF4-FFF2-40B4-BE49-F238E27FC236}">
                <a16:creationId xmlns:a16="http://schemas.microsoft.com/office/drawing/2014/main" id="{F20BC999-7F60-1819-FE7E-3E0B95ADE027}"/>
              </a:ext>
            </a:extLst>
          </p:cNvPr>
          <p:cNvSpPr txBox="1"/>
          <p:nvPr/>
        </p:nvSpPr>
        <p:spPr>
          <a:xfrm>
            <a:off x="1930400" y="6002544"/>
            <a:ext cx="3077029" cy="646331"/>
          </a:xfrm>
          <a:prstGeom prst="rect">
            <a:avLst/>
          </a:prstGeom>
          <a:noFill/>
        </p:spPr>
        <p:txBody>
          <a:bodyPr wrap="square" rtlCol="0">
            <a:spAutoFit/>
          </a:bodyPr>
          <a:lstStyle/>
          <a:p>
            <a:r>
              <a:rPr lang="en-US" sz="1200" dirty="0">
                <a:solidFill>
                  <a:srgbClr val="002060"/>
                </a:solidFill>
              </a:rPr>
              <a:t>Source: National Turnaround Time Trends for Medicare Fee-For-Service Beneficiaries. Christensen et al. JACR 2026. </a:t>
            </a:r>
            <a:endParaRPr lang="en-US" dirty="0"/>
          </a:p>
        </p:txBody>
      </p:sp>
    </p:spTree>
    <p:extLst>
      <p:ext uri="{BB962C8B-B14F-4D97-AF65-F5344CB8AC3E}">
        <p14:creationId xmlns:p14="http://schemas.microsoft.com/office/powerpoint/2010/main" val="173048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3FF4F-10F1-E410-6885-901A7148D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414" y="1371600"/>
            <a:ext cx="1866900" cy="1857375"/>
          </a:xfrm>
          <a:prstGeom prst="rect">
            <a:avLst/>
          </a:prstGeom>
        </p:spPr>
      </p:pic>
      <p:pic>
        <p:nvPicPr>
          <p:cNvPr id="10" name="Picture 9">
            <a:extLst>
              <a:ext uri="{FF2B5EF4-FFF2-40B4-BE49-F238E27FC236}">
                <a16:creationId xmlns:a16="http://schemas.microsoft.com/office/drawing/2014/main" id="{6354FF83-34A1-9956-4265-6B6C47E09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911" y="1371601"/>
            <a:ext cx="1370735" cy="1857374"/>
          </a:xfrm>
          <a:prstGeom prst="rect">
            <a:avLst/>
          </a:prstGeom>
        </p:spPr>
      </p:pic>
      <p:pic>
        <p:nvPicPr>
          <p:cNvPr id="12" name="Picture 11">
            <a:extLst>
              <a:ext uri="{FF2B5EF4-FFF2-40B4-BE49-F238E27FC236}">
                <a16:creationId xmlns:a16="http://schemas.microsoft.com/office/drawing/2014/main" id="{E6BAEA49-3535-A7B8-594B-9F70B1807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6500" y="1371601"/>
            <a:ext cx="1386840" cy="1857375"/>
          </a:xfrm>
          <a:prstGeom prst="rect">
            <a:avLst/>
          </a:prstGeom>
        </p:spPr>
      </p:pic>
      <p:pic>
        <p:nvPicPr>
          <p:cNvPr id="14" name="Picture 13">
            <a:extLst>
              <a:ext uri="{FF2B5EF4-FFF2-40B4-BE49-F238E27FC236}">
                <a16:creationId xmlns:a16="http://schemas.microsoft.com/office/drawing/2014/main" id="{9CCD1D5D-FA88-3D70-77CF-B070AAEAB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403" y="4072878"/>
            <a:ext cx="1863780" cy="1813571"/>
          </a:xfrm>
          <a:prstGeom prst="rect">
            <a:avLst/>
          </a:prstGeom>
        </p:spPr>
      </p:pic>
      <p:pic>
        <p:nvPicPr>
          <p:cNvPr id="16" name="Picture 15">
            <a:extLst>
              <a:ext uri="{FF2B5EF4-FFF2-40B4-BE49-F238E27FC236}">
                <a16:creationId xmlns:a16="http://schemas.microsoft.com/office/drawing/2014/main" id="{0D61C2EA-3405-4622-B424-BA7C0C1C79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6751" y="4029074"/>
            <a:ext cx="1393031" cy="1857375"/>
          </a:xfrm>
          <a:prstGeom prst="rect">
            <a:avLst/>
          </a:prstGeom>
        </p:spPr>
      </p:pic>
      <p:pic>
        <p:nvPicPr>
          <p:cNvPr id="18" name="Picture 17">
            <a:extLst>
              <a:ext uri="{FF2B5EF4-FFF2-40B4-BE49-F238E27FC236}">
                <a16:creationId xmlns:a16="http://schemas.microsoft.com/office/drawing/2014/main" id="{07FF2DBB-CFBB-1675-6EBE-822DFA3A9C27}"/>
              </a:ext>
            </a:extLst>
          </p:cNvPr>
          <p:cNvPicPr>
            <a:picLocks noChangeAspect="1"/>
          </p:cNvPicPr>
          <p:nvPr/>
        </p:nvPicPr>
        <p:blipFill>
          <a:blip r:embed="rId7">
            <a:extLst>
              <a:ext uri="{28A0092B-C50C-407E-A947-70E740481C1C}">
                <a14:useLocalDpi xmlns:a14="http://schemas.microsoft.com/office/drawing/2010/main" val="0"/>
              </a:ext>
            </a:extLst>
          </a:blip>
          <a:srcRect t="9376" b="16640"/>
          <a:stretch>
            <a:fillRect/>
          </a:stretch>
        </p:blipFill>
        <p:spPr>
          <a:xfrm>
            <a:off x="4105168" y="1371601"/>
            <a:ext cx="1882889" cy="1857374"/>
          </a:xfrm>
          <a:prstGeom prst="rect">
            <a:avLst/>
          </a:prstGeom>
        </p:spPr>
      </p:pic>
      <p:pic>
        <p:nvPicPr>
          <p:cNvPr id="21" name="Picture 20">
            <a:extLst>
              <a:ext uri="{FF2B5EF4-FFF2-40B4-BE49-F238E27FC236}">
                <a16:creationId xmlns:a16="http://schemas.microsoft.com/office/drawing/2014/main" id="{41F13F09-D385-6313-001F-A6BA3AFCEC54}"/>
              </a:ext>
            </a:extLst>
          </p:cNvPr>
          <p:cNvPicPr>
            <a:picLocks noChangeAspect="1"/>
          </p:cNvPicPr>
          <p:nvPr/>
        </p:nvPicPr>
        <p:blipFill>
          <a:blip r:embed="rId8"/>
          <a:stretch>
            <a:fillRect/>
          </a:stretch>
        </p:blipFill>
        <p:spPr>
          <a:xfrm>
            <a:off x="629376" y="347504"/>
            <a:ext cx="7049580" cy="725152"/>
          </a:xfrm>
          <a:prstGeom prst="rect">
            <a:avLst/>
          </a:prstGeom>
        </p:spPr>
      </p:pic>
      <p:sp>
        <p:nvSpPr>
          <p:cNvPr id="24" name="TextBox 23">
            <a:extLst>
              <a:ext uri="{FF2B5EF4-FFF2-40B4-BE49-F238E27FC236}">
                <a16:creationId xmlns:a16="http://schemas.microsoft.com/office/drawing/2014/main" id="{4FC8050F-D3A9-91B5-A360-4AA597A7A67E}"/>
              </a:ext>
            </a:extLst>
          </p:cNvPr>
          <p:cNvSpPr txBox="1"/>
          <p:nvPr/>
        </p:nvSpPr>
        <p:spPr>
          <a:xfrm>
            <a:off x="629376" y="3290472"/>
            <a:ext cx="279697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Elizabeth Rula,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Executive Director of the Harvey L. Neiman Health Policy Institute</a:t>
            </a:r>
          </a:p>
        </p:txBody>
      </p:sp>
      <p:sp>
        <p:nvSpPr>
          <p:cNvPr id="25" name="TextBox 24">
            <a:extLst>
              <a:ext uri="{FF2B5EF4-FFF2-40B4-BE49-F238E27FC236}">
                <a16:creationId xmlns:a16="http://schemas.microsoft.com/office/drawing/2014/main" id="{13B7A4BE-CB97-06A2-EED0-5C74E9E0EF9C}"/>
              </a:ext>
            </a:extLst>
          </p:cNvPr>
          <p:cNvSpPr txBox="1"/>
          <p:nvPr/>
        </p:nvSpPr>
        <p:spPr>
          <a:xfrm>
            <a:off x="3876645" y="3290472"/>
            <a:ext cx="2339933"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Eric Christensen,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Research Director</a:t>
            </a:r>
          </a:p>
        </p:txBody>
      </p:sp>
      <p:sp>
        <p:nvSpPr>
          <p:cNvPr id="26" name="TextBox 25">
            <a:extLst>
              <a:ext uri="{FF2B5EF4-FFF2-40B4-BE49-F238E27FC236}">
                <a16:creationId xmlns:a16="http://schemas.microsoft.com/office/drawing/2014/main" id="{7AE00C2A-E6AC-84F2-7A57-64F34D56468D}"/>
              </a:ext>
            </a:extLst>
          </p:cNvPr>
          <p:cNvSpPr txBox="1"/>
          <p:nvPr/>
        </p:nvSpPr>
        <p:spPr>
          <a:xfrm>
            <a:off x="6573951" y="3290471"/>
            <a:ext cx="248665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YoonKyung Chung, Ph.D.</a:t>
            </a:r>
          </a:p>
          <a:p>
            <a:pPr lvl="0" algn="ctr">
              <a:defRPr/>
            </a:pPr>
            <a:r>
              <a:rPr lang="en-US" sz="1100" dirty="0">
                <a:solidFill>
                  <a:prstClr val="black"/>
                </a:solidFill>
              </a:rPr>
              <a:t>Principal Economic and Health Services Researcher</a:t>
            </a:r>
          </a:p>
        </p:txBody>
      </p:sp>
      <p:sp>
        <p:nvSpPr>
          <p:cNvPr id="27" name="TextBox 26">
            <a:extLst>
              <a:ext uri="{FF2B5EF4-FFF2-40B4-BE49-F238E27FC236}">
                <a16:creationId xmlns:a16="http://schemas.microsoft.com/office/drawing/2014/main" id="{5723E7DD-24D9-BEAC-EB18-776BE1C2E4C3}"/>
              </a:ext>
            </a:extLst>
          </p:cNvPr>
          <p:cNvSpPr txBox="1"/>
          <p:nvPr/>
        </p:nvSpPr>
        <p:spPr>
          <a:xfrm>
            <a:off x="9096593" y="3290471"/>
            <a:ext cx="248665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Mikki Waid,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Principal Economic and Health Services Researcher</a:t>
            </a:r>
          </a:p>
        </p:txBody>
      </p:sp>
      <p:sp>
        <p:nvSpPr>
          <p:cNvPr id="28" name="TextBox 27">
            <a:extLst>
              <a:ext uri="{FF2B5EF4-FFF2-40B4-BE49-F238E27FC236}">
                <a16:creationId xmlns:a16="http://schemas.microsoft.com/office/drawing/2014/main" id="{334793AC-56C3-8C3B-0B7D-C97276644358}"/>
              </a:ext>
            </a:extLst>
          </p:cNvPr>
          <p:cNvSpPr txBox="1"/>
          <p:nvPr/>
        </p:nvSpPr>
        <p:spPr>
          <a:xfrm>
            <a:off x="2749966" y="5890642"/>
            <a:ext cx="248665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Casey Pelzl,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Principal Economic and Health Services Researcher</a:t>
            </a:r>
          </a:p>
        </p:txBody>
      </p:sp>
      <p:sp>
        <p:nvSpPr>
          <p:cNvPr id="29" name="TextBox 28">
            <a:extLst>
              <a:ext uri="{FF2B5EF4-FFF2-40B4-BE49-F238E27FC236}">
                <a16:creationId xmlns:a16="http://schemas.microsoft.com/office/drawing/2014/main" id="{D3BCDE75-85DE-20E3-3AF9-3E1D0C984C45}"/>
              </a:ext>
            </a:extLst>
          </p:cNvPr>
          <p:cNvSpPr txBox="1"/>
          <p:nvPr/>
        </p:nvSpPr>
        <p:spPr>
          <a:xfrm>
            <a:off x="6609939" y="5890642"/>
            <a:ext cx="2486654"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Alexandra Drake,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Senior Economic and Health Services Researcher</a:t>
            </a:r>
          </a:p>
        </p:txBody>
      </p:sp>
      <p:pic>
        <p:nvPicPr>
          <p:cNvPr id="3" name="Picture 2">
            <a:extLst>
              <a:ext uri="{FF2B5EF4-FFF2-40B4-BE49-F238E27FC236}">
                <a16:creationId xmlns:a16="http://schemas.microsoft.com/office/drawing/2014/main" id="{5E71364C-659C-B0A7-CFA6-97E8081221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88" y="6074606"/>
            <a:ext cx="1477926" cy="716739"/>
          </a:xfrm>
          <a:prstGeom prst="rect">
            <a:avLst/>
          </a:prstGeom>
        </p:spPr>
      </p:pic>
    </p:spTree>
    <p:extLst>
      <p:ext uri="{BB962C8B-B14F-4D97-AF65-F5344CB8AC3E}">
        <p14:creationId xmlns:p14="http://schemas.microsoft.com/office/powerpoint/2010/main" val="2972190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87E5-A39A-03AC-12F8-490E49C748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DE069A1-38C0-776C-8FB8-A97F5FAC5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64"/>
            <a:ext cx="12192000" cy="6830871"/>
          </a:xfrm>
          <a:prstGeom prst="rect">
            <a:avLst/>
          </a:prstGeom>
        </p:spPr>
      </p:pic>
      <p:pic>
        <p:nvPicPr>
          <p:cNvPr id="4" name="Picture 3">
            <a:extLst>
              <a:ext uri="{FF2B5EF4-FFF2-40B4-BE49-F238E27FC236}">
                <a16:creationId xmlns:a16="http://schemas.microsoft.com/office/drawing/2014/main" id="{EF626C7D-A655-62DE-3599-06101C784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4251"/>
            <a:ext cx="1457011" cy="706596"/>
          </a:xfrm>
          <a:prstGeom prst="rect">
            <a:avLst/>
          </a:prstGeom>
        </p:spPr>
      </p:pic>
      <p:sp>
        <p:nvSpPr>
          <p:cNvPr id="2" name="TextBox 1">
            <a:extLst>
              <a:ext uri="{FF2B5EF4-FFF2-40B4-BE49-F238E27FC236}">
                <a16:creationId xmlns:a16="http://schemas.microsoft.com/office/drawing/2014/main" id="{E221DF72-7F1D-0A19-7516-8C284712B081}"/>
              </a:ext>
            </a:extLst>
          </p:cNvPr>
          <p:cNvSpPr txBox="1"/>
          <p:nvPr/>
        </p:nvSpPr>
        <p:spPr>
          <a:xfrm>
            <a:off x="7518400" y="6144251"/>
            <a:ext cx="4473904" cy="646331"/>
          </a:xfrm>
          <a:prstGeom prst="rect">
            <a:avLst/>
          </a:prstGeom>
          <a:noFill/>
        </p:spPr>
        <p:txBody>
          <a:bodyPr wrap="square" rtlCol="0">
            <a:spAutoFit/>
          </a:bodyPr>
          <a:lstStyle/>
          <a:p>
            <a:r>
              <a:rPr lang="en-US" sz="1200" dirty="0">
                <a:solidFill>
                  <a:srgbClr val="002060"/>
                </a:solidFill>
              </a:rPr>
              <a:t>Source: Repeat Imaging Rates for Office-Based Imaging Studies Interpreted by Nonphysician Practitioners Compared With Radiologists. Christensen et al. JACR 2025; 22(11):1357-1365.</a:t>
            </a:r>
          </a:p>
        </p:txBody>
      </p:sp>
    </p:spTree>
    <p:extLst>
      <p:ext uri="{BB962C8B-B14F-4D97-AF65-F5344CB8AC3E}">
        <p14:creationId xmlns:p14="http://schemas.microsoft.com/office/powerpoint/2010/main" val="319444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4A10-C70D-C5A6-9696-188A82B99A28}"/>
              </a:ext>
            </a:extLst>
          </p:cNvPr>
          <p:cNvSpPr>
            <a:spLocks noGrp="1"/>
          </p:cNvSpPr>
          <p:nvPr>
            <p:ph type="title"/>
          </p:nvPr>
        </p:nvSpPr>
        <p:spPr>
          <a:xfrm>
            <a:off x="583019" y="165136"/>
            <a:ext cx="10515600" cy="1325563"/>
          </a:xfrm>
        </p:spPr>
        <p:txBody>
          <a:bodyPr>
            <a:normAutofit/>
          </a:bodyPr>
          <a:lstStyle/>
          <a:p>
            <a:r>
              <a:rPr lang="en-US" sz="4800" dirty="0">
                <a:solidFill>
                  <a:srgbClr val="1D045C"/>
                </a:solidFill>
              </a:rPr>
              <a:t>Future workforce studies</a:t>
            </a:r>
          </a:p>
        </p:txBody>
      </p:sp>
      <p:sp>
        <p:nvSpPr>
          <p:cNvPr id="3" name="Content Placeholder 2">
            <a:extLst>
              <a:ext uri="{FF2B5EF4-FFF2-40B4-BE49-F238E27FC236}">
                <a16:creationId xmlns:a16="http://schemas.microsoft.com/office/drawing/2014/main" id="{808BC32D-93AE-E24F-AE55-0327EB86007B}"/>
              </a:ext>
            </a:extLst>
          </p:cNvPr>
          <p:cNvSpPr>
            <a:spLocks noGrp="1"/>
          </p:cNvSpPr>
          <p:nvPr>
            <p:ph idx="1"/>
          </p:nvPr>
        </p:nvSpPr>
        <p:spPr>
          <a:xfrm>
            <a:off x="838200" y="1527913"/>
            <a:ext cx="10515600" cy="4351338"/>
          </a:xfrm>
        </p:spPr>
        <p:txBody>
          <a:bodyPr/>
          <a:lstStyle/>
          <a:p>
            <a:r>
              <a:rPr lang="en-US" sz="3200" dirty="0">
                <a:solidFill>
                  <a:srgbClr val="1D045C"/>
                </a:solidFill>
              </a:rPr>
              <a:t>Economic factors and workforce distribution</a:t>
            </a:r>
          </a:p>
          <a:p>
            <a:pPr lvl="1"/>
            <a:r>
              <a:rPr lang="en-US" sz="2800" dirty="0">
                <a:solidFill>
                  <a:srgbClr val="1D045C"/>
                </a:solidFill>
              </a:rPr>
              <a:t>Relative reimbursement/declining Medicare reimbursement</a:t>
            </a:r>
          </a:p>
          <a:p>
            <a:pPr lvl="1"/>
            <a:r>
              <a:rPr lang="en-US" sz="2800" dirty="0">
                <a:solidFill>
                  <a:srgbClr val="1D045C"/>
                </a:solidFill>
              </a:rPr>
              <a:t>Insurance mix</a:t>
            </a:r>
          </a:p>
          <a:p>
            <a:pPr lvl="1"/>
            <a:r>
              <a:rPr lang="en-US" sz="2800" dirty="0">
                <a:solidFill>
                  <a:srgbClr val="1D045C"/>
                </a:solidFill>
              </a:rPr>
              <a:t>Malpractice environment</a:t>
            </a:r>
          </a:p>
          <a:p>
            <a:pPr lvl="0"/>
            <a:r>
              <a:rPr lang="en-US" sz="3200" dirty="0">
                <a:solidFill>
                  <a:srgbClr val="1D045C"/>
                </a:solidFill>
              </a:rPr>
              <a:t>Imaging volumes</a:t>
            </a:r>
          </a:p>
          <a:p>
            <a:pPr lvl="1"/>
            <a:r>
              <a:rPr lang="en-US" sz="2800" dirty="0">
                <a:solidFill>
                  <a:srgbClr val="1D045C"/>
                </a:solidFill>
              </a:rPr>
              <a:t>Association of radiologist- and self-interpretation rates with ordering patterns</a:t>
            </a:r>
          </a:p>
          <a:p>
            <a:pPr lvl="1"/>
            <a:r>
              <a:rPr lang="en-US" sz="2800" dirty="0">
                <a:solidFill>
                  <a:srgbClr val="1D045C"/>
                </a:solidFill>
              </a:rPr>
              <a:t>Low-value imaging rates</a:t>
            </a:r>
          </a:p>
          <a:p>
            <a:pPr lvl="1"/>
            <a:r>
              <a:rPr lang="en-US" sz="2800" dirty="0">
                <a:solidFill>
                  <a:srgbClr val="1D045C"/>
                </a:solidFill>
              </a:rPr>
              <a:t>Clinical Decision Support (CDS) systems</a:t>
            </a:r>
          </a:p>
        </p:txBody>
      </p:sp>
      <p:pic>
        <p:nvPicPr>
          <p:cNvPr id="5" name="Picture 4">
            <a:extLst>
              <a:ext uri="{FF2B5EF4-FFF2-40B4-BE49-F238E27FC236}">
                <a16:creationId xmlns:a16="http://schemas.microsoft.com/office/drawing/2014/main" id="{EB1D987E-60BD-FCBB-91C6-851898C8D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26" y="5953679"/>
            <a:ext cx="1648047" cy="799241"/>
          </a:xfrm>
          <a:prstGeom prst="rect">
            <a:avLst/>
          </a:prstGeom>
        </p:spPr>
      </p:pic>
    </p:spTree>
    <p:extLst>
      <p:ext uri="{BB962C8B-B14F-4D97-AF65-F5344CB8AC3E}">
        <p14:creationId xmlns:p14="http://schemas.microsoft.com/office/powerpoint/2010/main" val="727629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62B20-728A-BF6D-6083-577D04B6D188}"/>
              </a:ext>
            </a:extLst>
          </p:cNvPr>
          <p:cNvPicPr>
            <a:picLocks noChangeAspect="1"/>
          </p:cNvPicPr>
          <p:nvPr/>
        </p:nvPicPr>
        <p:blipFill>
          <a:blip r:embed="rId2"/>
          <a:stretch>
            <a:fillRect/>
          </a:stretch>
        </p:blipFill>
        <p:spPr>
          <a:xfrm>
            <a:off x="3809" y="0"/>
            <a:ext cx="12184381" cy="6858000"/>
          </a:xfrm>
          <a:prstGeom prst="rect">
            <a:avLst/>
          </a:prstGeom>
        </p:spPr>
      </p:pic>
    </p:spTree>
    <p:extLst>
      <p:ext uri="{BB962C8B-B14F-4D97-AF65-F5344CB8AC3E}">
        <p14:creationId xmlns:p14="http://schemas.microsoft.com/office/powerpoint/2010/main" val="3018353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7CA81-2180-0F4D-8C8A-BDF25FAA8293}"/>
              </a:ext>
            </a:extLst>
          </p:cNvPr>
          <p:cNvPicPr>
            <a:picLocks noChangeAspect="1"/>
          </p:cNvPicPr>
          <p:nvPr/>
        </p:nvPicPr>
        <p:blipFill>
          <a:blip r:embed="rId2"/>
          <a:stretch>
            <a:fillRect/>
          </a:stretch>
        </p:blipFill>
        <p:spPr>
          <a:xfrm>
            <a:off x="0" y="227"/>
            <a:ext cx="12192000" cy="6857545"/>
          </a:xfrm>
          <a:prstGeom prst="rect">
            <a:avLst/>
          </a:prstGeom>
        </p:spPr>
      </p:pic>
      <p:sp>
        <p:nvSpPr>
          <p:cNvPr id="2" name="TextBox 1">
            <a:extLst>
              <a:ext uri="{FF2B5EF4-FFF2-40B4-BE49-F238E27FC236}">
                <a16:creationId xmlns:a16="http://schemas.microsoft.com/office/drawing/2014/main" id="{5101720D-826E-0C3B-CA81-43B737F6B001}"/>
              </a:ext>
            </a:extLst>
          </p:cNvPr>
          <p:cNvSpPr txBox="1"/>
          <p:nvPr/>
        </p:nvSpPr>
        <p:spPr>
          <a:xfrm>
            <a:off x="8935656" y="5891514"/>
            <a:ext cx="3009418" cy="861774"/>
          </a:xfrm>
          <a:prstGeom prst="rect">
            <a:avLst/>
          </a:prstGeom>
          <a:noFill/>
        </p:spPr>
        <p:txBody>
          <a:bodyPr wrap="square" rtlCol="0">
            <a:spAutoFit/>
          </a:bodyPr>
          <a:lstStyle/>
          <a:p>
            <a:r>
              <a:rPr lang="en-US" sz="1000" dirty="0">
                <a:solidFill>
                  <a:srgbClr val="002060"/>
                </a:solidFill>
              </a:rPr>
              <a:t>Source: Pelzl CE, Morales-</a:t>
            </a:r>
            <a:r>
              <a:rPr lang="en-US" sz="1000" dirty="0" err="1">
                <a:solidFill>
                  <a:srgbClr val="002060"/>
                </a:solidFill>
              </a:rPr>
              <a:t>Tisnes</a:t>
            </a:r>
            <a:r>
              <a:rPr lang="en-US" sz="1000" dirty="0">
                <a:solidFill>
                  <a:srgbClr val="002060"/>
                </a:solidFill>
              </a:rPr>
              <a:t> T, Christensen EW, Rula EY, Otero HJ. (2026, June 1-5). </a:t>
            </a:r>
            <a:r>
              <a:rPr lang="en-US" sz="1000" i="1" dirty="0">
                <a:solidFill>
                  <a:srgbClr val="002060"/>
                </a:solidFill>
              </a:rPr>
              <a:t>Geographic Distribution of the Pediatric Radiology Workforce in the United States Using Private Payer Claims Data</a:t>
            </a:r>
            <a:r>
              <a:rPr lang="en-US" sz="1000" dirty="0">
                <a:solidFill>
                  <a:srgbClr val="002060"/>
                </a:solidFill>
              </a:rPr>
              <a:t>. IPR Congress, Boston, MA, United States.</a:t>
            </a:r>
          </a:p>
        </p:txBody>
      </p:sp>
    </p:spTree>
    <p:extLst>
      <p:ext uri="{BB962C8B-B14F-4D97-AF65-F5344CB8AC3E}">
        <p14:creationId xmlns:p14="http://schemas.microsoft.com/office/powerpoint/2010/main" val="679087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3ED3-D46C-0501-A7F3-95C6130808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90915A-0B44-4E1C-654D-C70754753725}"/>
              </a:ext>
            </a:extLst>
          </p:cNvPr>
          <p:cNvSpPr>
            <a:spLocks noGrp="1"/>
          </p:cNvSpPr>
          <p:nvPr>
            <p:ph type="title"/>
          </p:nvPr>
        </p:nvSpPr>
        <p:spPr>
          <a:xfrm>
            <a:off x="1009127" y="2384791"/>
            <a:ext cx="10515600" cy="1325563"/>
          </a:xfrm>
        </p:spPr>
        <p:txBody>
          <a:bodyPr/>
          <a:lstStyle/>
          <a:p>
            <a:pPr algn="ctr"/>
            <a:r>
              <a:rPr lang="en-US" dirty="0"/>
              <a:t>The Impact of Radiology on Population Health</a:t>
            </a:r>
          </a:p>
        </p:txBody>
      </p:sp>
      <p:sp>
        <p:nvSpPr>
          <p:cNvPr id="2" name="Text Placeholder 2">
            <a:extLst>
              <a:ext uri="{FF2B5EF4-FFF2-40B4-BE49-F238E27FC236}">
                <a16:creationId xmlns:a16="http://schemas.microsoft.com/office/drawing/2014/main" id="{195957A7-3A6C-A227-FE19-545CD3703EDB}"/>
              </a:ext>
            </a:extLst>
          </p:cNvPr>
          <p:cNvSpPr txBox="1">
            <a:spLocks/>
          </p:cNvSpPr>
          <p:nvPr/>
        </p:nvSpPr>
        <p:spPr>
          <a:xfrm>
            <a:off x="838200" y="3429000"/>
            <a:ext cx="105156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Casey Pelzl and Allie Drake</a:t>
            </a:r>
          </a:p>
        </p:txBody>
      </p:sp>
    </p:spTree>
    <p:extLst>
      <p:ext uri="{BB962C8B-B14F-4D97-AF65-F5344CB8AC3E}">
        <p14:creationId xmlns:p14="http://schemas.microsoft.com/office/powerpoint/2010/main" val="1404617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95D2D-B11D-9333-548E-9DE93405E2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ABA154-3866-F74F-EC33-22D116B07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2"/>
            <a:ext cx="12192000" cy="6843695"/>
          </a:xfrm>
          <a:prstGeom prst="rect">
            <a:avLst/>
          </a:prstGeom>
        </p:spPr>
      </p:pic>
    </p:spTree>
    <p:extLst>
      <p:ext uri="{BB962C8B-B14F-4D97-AF65-F5344CB8AC3E}">
        <p14:creationId xmlns:p14="http://schemas.microsoft.com/office/powerpoint/2010/main" val="1554759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BD093-860C-5E01-266F-EF88F8000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76"/>
            <a:ext cx="12192000" cy="6835924"/>
          </a:xfrm>
          <a:prstGeom prst="rect">
            <a:avLst/>
          </a:prstGeom>
        </p:spPr>
      </p:pic>
    </p:spTree>
    <p:extLst>
      <p:ext uri="{BB962C8B-B14F-4D97-AF65-F5344CB8AC3E}">
        <p14:creationId xmlns:p14="http://schemas.microsoft.com/office/powerpoint/2010/main" val="2758643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D93EA4-2CB8-CD51-5C0F-D096CD4080D4}"/>
              </a:ext>
            </a:extLst>
          </p:cNvPr>
          <p:cNvPicPr>
            <a:picLocks noChangeAspect="1"/>
          </p:cNvPicPr>
          <p:nvPr/>
        </p:nvPicPr>
        <p:blipFill>
          <a:blip r:embed="rId2"/>
          <a:stretch>
            <a:fillRect/>
          </a:stretch>
        </p:blipFill>
        <p:spPr>
          <a:xfrm>
            <a:off x="22965" y="9047"/>
            <a:ext cx="12146070" cy="6839905"/>
          </a:xfrm>
          <a:prstGeom prst="rect">
            <a:avLst/>
          </a:prstGeom>
        </p:spPr>
      </p:pic>
      <p:sp>
        <p:nvSpPr>
          <p:cNvPr id="2" name="TextBox 1">
            <a:extLst>
              <a:ext uri="{FF2B5EF4-FFF2-40B4-BE49-F238E27FC236}">
                <a16:creationId xmlns:a16="http://schemas.microsoft.com/office/drawing/2014/main" id="{D3A5658B-E6A2-8F8B-0547-9D1A3A3AAEFF}"/>
              </a:ext>
            </a:extLst>
          </p:cNvPr>
          <p:cNvSpPr txBox="1"/>
          <p:nvPr/>
        </p:nvSpPr>
        <p:spPr>
          <a:xfrm>
            <a:off x="2924820" y="5407420"/>
            <a:ext cx="5829215" cy="307777"/>
          </a:xfrm>
          <a:prstGeom prst="rect">
            <a:avLst/>
          </a:prstGeom>
          <a:noFill/>
        </p:spPr>
        <p:txBody>
          <a:bodyPr wrap="square" rtlCol="0">
            <a:spAutoFit/>
          </a:bodyPr>
          <a:lstStyle/>
          <a:p>
            <a:pPr algn="ctr"/>
            <a:r>
              <a:rPr lang="en-US" sz="1400" dirty="0">
                <a:solidFill>
                  <a:srgbClr val="002060"/>
                </a:solidFill>
              </a:rPr>
              <a:t>Link to maps: </a:t>
            </a:r>
            <a:r>
              <a:rPr lang="en-US" sz="1400" dirty="0">
                <a:hlinkClick r:id="rId3" tooltip="https://www.neimanhpi.org/cec-main-page/"/>
              </a:rPr>
              <a:t>https://www.neimanhpi.org/cec-main-page/</a:t>
            </a:r>
            <a:endParaRPr lang="en-US" sz="1400" dirty="0">
              <a:solidFill>
                <a:srgbClr val="002060"/>
              </a:solidFill>
            </a:endParaRPr>
          </a:p>
        </p:txBody>
      </p:sp>
    </p:spTree>
    <p:extLst>
      <p:ext uri="{BB962C8B-B14F-4D97-AF65-F5344CB8AC3E}">
        <p14:creationId xmlns:p14="http://schemas.microsoft.com/office/powerpoint/2010/main" val="1870315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3763A-53C9-2BCE-FC5C-7617C1C990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CBC6DA-2862-CD4B-B6EE-50C50FAB7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9050"/>
            <a:ext cx="12153900" cy="6819900"/>
          </a:xfrm>
          <a:prstGeom prst="rect">
            <a:avLst/>
          </a:prstGeom>
        </p:spPr>
      </p:pic>
      <p:pic>
        <p:nvPicPr>
          <p:cNvPr id="2" name="Picture 1">
            <a:extLst>
              <a:ext uri="{FF2B5EF4-FFF2-40B4-BE49-F238E27FC236}">
                <a16:creationId xmlns:a16="http://schemas.microsoft.com/office/drawing/2014/main" id="{A572F990-8114-67A0-C13A-571D3FEAC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7753" y="6449577"/>
            <a:ext cx="802894" cy="389373"/>
          </a:xfrm>
          <a:prstGeom prst="rect">
            <a:avLst/>
          </a:prstGeom>
        </p:spPr>
      </p:pic>
      <p:pic>
        <p:nvPicPr>
          <p:cNvPr id="6" name="Picture 5">
            <a:extLst>
              <a:ext uri="{FF2B5EF4-FFF2-40B4-BE49-F238E27FC236}">
                <a16:creationId xmlns:a16="http://schemas.microsoft.com/office/drawing/2014/main" id="{F6EF1836-6D3F-B939-422A-0D9690276D57}"/>
              </a:ext>
            </a:extLst>
          </p:cNvPr>
          <p:cNvPicPr>
            <a:picLocks noChangeAspect="1"/>
          </p:cNvPicPr>
          <p:nvPr/>
        </p:nvPicPr>
        <p:blipFill>
          <a:blip r:embed="rId4"/>
          <a:stretch>
            <a:fillRect/>
          </a:stretch>
        </p:blipFill>
        <p:spPr>
          <a:xfrm>
            <a:off x="2917323" y="5283047"/>
            <a:ext cx="6357353" cy="214928"/>
          </a:xfrm>
          <a:prstGeom prst="rect">
            <a:avLst/>
          </a:prstGeom>
        </p:spPr>
      </p:pic>
      <p:sp>
        <p:nvSpPr>
          <p:cNvPr id="4" name="TextBox 3">
            <a:extLst>
              <a:ext uri="{FF2B5EF4-FFF2-40B4-BE49-F238E27FC236}">
                <a16:creationId xmlns:a16="http://schemas.microsoft.com/office/drawing/2014/main" id="{3B1155DD-8E18-0851-BEC2-17E9C52C0D26}"/>
              </a:ext>
            </a:extLst>
          </p:cNvPr>
          <p:cNvSpPr txBox="1"/>
          <p:nvPr/>
        </p:nvSpPr>
        <p:spPr>
          <a:xfrm>
            <a:off x="133435" y="6408063"/>
            <a:ext cx="10409217" cy="430887"/>
          </a:xfrm>
          <a:prstGeom prst="rect">
            <a:avLst/>
          </a:prstGeom>
          <a:solidFill>
            <a:schemeClr val="bg2"/>
          </a:solidFill>
        </p:spPr>
        <p:txBody>
          <a:bodyPr wrap="square" rtlCol="0">
            <a:spAutoFit/>
          </a:bodyPr>
          <a:lstStyle/>
          <a:p>
            <a:r>
              <a:rPr lang="en-US" sz="1100" dirty="0">
                <a:solidFill>
                  <a:srgbClr val="002060"/>
                </a:solidFill>
              </a:rPr>
              <a:t>Source: Drake AR, Christensen EW, Ochoa AC, Small W, Scott J, Rula EY. Community Factors and County-Level Cancer Screening, Prevalence, and Mortality. JAMA </a:t>
            </a:r>
            <a:r>
              <a:rPr lang="en-US" sz="1100" dirty="0" err="1">
                <a:solidFill>
                  <a:srgbClr val="002060"/>
                </a:solidFill>
              </a:rPr>
              <a:t>Netw</a:t>
            </a:r>
            <a:r>
              <a:rPr lang="en-US" sz="1100" dirty="0">
                <a:solidFill>
                  <a:srgbClr val="002060"/>
                </a:solidFill>
              </a:rPr>
              <a:t> Open. 2025;8(10):e2537690. doi:10.1001/jamanetworkopen.2025.37690.</a:t>
            </a:r>
          </a:p>
        </p:txBody>
      </p:sp>
    </p:spTree>
    <p:extLst>
      <p:ext uri="{BB962C8B-B14F-4D97-AF65-F5344CB8AC3E}">
        <p14:creationId xmlns:p14="http://schemas.microsoft.com/office/powerpoint/2010/main" val="2197622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87D4F-16B4-3FAD-FBC1-B43BA44006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F4162B-8B04-0271-EFC7-DCC5B86BBCCC}"/>
              </a:ext>
            </a:extLst>
          </p:cNvPr>
          <p:cNvSpPr>
            <a:spLocks noGrp="1"/>
          </p:cNvSpPr>
          <p:nvPr>
            <p:ph type="title"/>
          </p:nvPr>
        </p:nvSpPr>
        <p:spPr>
          <a:xfrm>
            <a:off x="1009127" y="2384791"/>
            <a:ext cx="10515600" cy="1325563"/>
          </a:xfrm>
        </p:spPr>
        <p:txBody>
          <a:bodyPr/>
          <a:lstStyle/>
          <a:p>
            <a:pPr algn="ctr"/>
            <a:r>
              <a:rPr kumimoji="0" lang="en-US" sz="4400" b="0" i="0" u="none" strike="noStrike" kern="1200" cap="none" spc="0" normalizeH="0" baseline="0" noProof="0" dirty="0">
                <a:ln>
                  <a:noFill/>
                </a:ln>
                <a:solidFill>
                  <a:srgbClr val="1B1449"/>
                </a:solidFill>
                <a:effectLst/>
                <a:uLnTx/>
                <a:uFillTx/>
                <a:latin typeface="Aptos Display" panose="02110004020202020204"/>
                <a:ea typeface="+mj-ea"/>
                <a:cs typeface="+mj-cs"/>
              </a:rPr>
              <a:t>How Radiology Fits Into Value Based Payment Models</a:t>
            </a:r>
            <a:endParaRPr lang="en-US" dirty="0"/>
          </a:p>
        </p:txBody>
      </p:sp>
      <p:sp>
        <p:nvSpPr>
          <p:cNvPr id="2" name="Text Placeholder 2">
            <a:extLst>
              <a:ext uri="{FF2B5EF4-FFF2-40B4-BE49-F238E27FC236}">
                <a16:creationId xmlns:a16="http://schemas.microsoft.com/office/drawing/2014/main" id="{8E9F993B-1908-3D37-E033-9D318E383745}"/>
              </a:ext>
            </a:extLst>
          </p:cNvPr>
          <p:cNvSpPr txBox="1">
            <a:spLocks/>
          </p:cNvSpPr>
          <p:nvPr/>
        </p:nvSpPr>
        <p:spPr>
          <a:xfrm>
            <a:off x="838200" y="3640015"/>
            <a:ext cx="105156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Yoonie Chung</a:t>
            </a:r>
          </a:p>
        </p:txBody>
      </p:sp>
    </p:spTree>
    <p:extLst>
      <p:ext uri="{BB962C8B-B14F-4D97-AF65-F5344CB8AC3E}">
        <p14:creationId xmlns:p14="http://schemas.microsoft.com/office/powerpoint/2010/main" val="310302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4F35-8175-504C-DAB4-313D02B2868F}"/>
              </a:ext>
            </a:extLst>
          </p:cNvPr>
          <p:cNvSpPr>
            <a:spLocks noGrp="1"/>
          </p:cNvSpPr>
          <p:nvPr>
            <p:ph type="title"/>
          </p:nvPr>
        </p:nvSpPr>
        <p:spPr/>
        <p:txBody>
          <a:bodyPr/>
          <a:lstStyle/>
          <a:p>
            <a:r>
              <a:rPr lang="en-US" dirty="0">
                <a:solidFill>
                  <a:srgbClr val="1D045C"/>
                </a:solidFill>
              </a:rPr>
              <a:t>Discussion Topics</a:t>
            </a:r>
          </a:p>
        </p:txBody>
      </p:sp>
      <p:sp>
        <p:nvSpPr>
          <p:cNvPr id="3" name="Content Placeholder 2">
            <a:extLst>
              <a:ext uri="{FF2B5EF4-FFF2-40B4-BE49-F238E27FC236}">
                <a16:creationId xmlns:a16="http://schemas.microsoft.com/office/drawing/2014/main" id="{1BF1AAA2-9466-2DE3-0ABC-82ED2472BD97}"/>
              </a:ext>
            </a:extLst>
          </p:cNvPr>
          <p:cNvSpPr>
            <a:spLocks noGrp="1"/>
          </p:cNvSpPr>
          <p:nvPr>
            <p:ph idx="1"/>
          </p:nvPr>
        </p:nvSpPr>
        <p:spPr>
          <a:xfrm>
            <a:off x="838200" y="1570444"/>
            <a:ext cx="10515600" cy="4351338"/>
          </a:xfrm>
        </p:spPr>
        <p:txBody>
          <a:bodyPr/>
          <a:lstStyle/>
          <a:p>
            <a:r>
              <a:rPr lang="en-US" dirty="0">
                <a:solidFill>
                  <a:srgbClr val="1D045C"/>
                </a:solidFill>
              </a:rPr>
              <a:t>HPI Overview (Elizabeth Rula)</a:t>
            </a:r>
          </a:p>
          <a:p>
            <a:r>
              <a:rPr lang="en-US" dirty="0">
                <a:solidFill>
                  <a:srgbClr val="1D045C"/>
                </a:solidFill>
              </a:rPr>
              <a:t>The Future of the Radiology Workforce and Imaging Demand (Eric Christensen and Casey Pelzl)</a:t>
            </a:r>
          </a:p>
          <a:p>
            <a:r>
              <a:rPr lang="en-US" dirty="0">
                <a:solidFill>
                  <a:srgbClr val="1D045C"/>
                </a:solidFill>
              </a:rPr>
              <a:t>The Impact of Radiology on Population Health (Casey Pelzl and Allie Drake)</a:t>
            </a:r>
          </a:p>
          <a:p>
            <a:r>
              <a:rPr lang="en-US" dirty="0">
                <a:solidFill>
                  <a:srgbClr val="1D045C"/>
                </a:solidFill>
              </a:rPr>
              <a:t>How Radiology Fits Into Value Based Payment Models (Yoonie Chung)</a:t>
            </a:r>
          </a:p>
          <a:p>
            <a:r>
              <a:rPr lang="en-US" dirty="0">
                <a:solidFill>
                  <a:srgbClr val="1D045C"/>
                </a:solidFill>
              </a:rPr>
              <a:t>Interventional Radiology Research (Mikki Waid)</a:t>
            </a:r>
          </a:p>
        </p:txBody>
      </p:sp>
      <p:pic>
        <p:nvPicPr>
          <p:cNvPr id="4" name="Picture 3">
            <a:extLst>
              <a:ext uri="{FF2B5EF4-FFF2-40B4-BE49-F238E27FC236}">
                <a16:creationId xmlns:a16="http://schemas.microsoft.com/office/drawing/2014/main" id="{FCD4C09A-4F26-74AD-68AD-2B0A5CC53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8" y="6074606"/>
            <a:ext cx="1477926" cy="716739"/>
          </a:xfrm>
          <a:prstGeom prst="rect">
            <a:avLst/>
          </a:prstGeom>
        </p:spPr>
      </p:pic>
    </p:spTree>
    <p:extLst>
      <p:ext uri="{BB962C8B-B14F-4D97-AF65-F5344CB8AC3E}">
        <p14:creationId xmlns:p14="http://schemas.microsoft.com/office/powerpoint/2010/main" val="1138498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E5D9C-B79E-5A40-20FE-E5EFE0B857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B447E6-6C80-B957-2C93-44EFF4ED5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 y="4762"/>
            <a:ext cx="12163425" cy="6848475"/>
          </a:xfrm>
          <a:prstGeom prst="rect">
            <a:avLst/>
          </a:prstGeom>
        </p:spPr>
      </p:pic>
    </p:spTree>
    <p:extLst>
      <p:ext uri="{BB962C8B-B14F-4D97-AF65-F5344CB8AC3E}">
        <p14:creationId xmlns:p14="http://schemas.microsoft.com/office/powerpoint/2010/main" val="3517243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754A-973D-EAAF-9749-CC6E6F14E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3F717A-EDA2-0F4C-516E-BED856BD5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19050"/>
            <a:ext cx="12144375" cy="6819900"/>
          </a:xfrm>
          <a:prstGeom prst="rect">
            <a:avLst/>
          </a:prstGeom>
        </p:spPr>
      </p:pic>
    </p:spTree>
    <p:extLst>
      <p:ext uri="{BB962C8B-B14F-4D97-AF65-F5344CB8AC3E}">
        <p14:creationId xmlns:p14="http://schemas.microsoft.com/office/powerpoint/2010/main" val="342132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6EC29-5EAD-4CB7-6CF3-45BDAE49BD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5B8F81-508B-32AC-B427-C364B5B10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77"/>
            <a:ext cx="12192000" cy="6817645"/>
          </a:xfrm>
          <a:prstGeom prst="rect">
            <a:avLst/>
          </a:prstGeom>
        </p:spPr>
      </p:pic>
    </p:spTree>
    <p:extLst>
      <p:ext uri="{BB962C8B-B14F-4D97-AF65-F5344CB8AC3E}">
        <p14:creationId xmlns:p14="http://schemas.microsoft.com/office/powerpoint/2010/main" val="729064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2AA4F-B474-02C8-DF23-23CACE2836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D3342F-1143-040B-E77C-6202619DF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 y="28575"/>
            <a:ext cx="12163425" cy="6800850"/>
          </a:xfrm>
          <a:prstGeom prst="rect">
            <a:avLst/>
          </a:prstGeom>
        </p:spPr>
      </p:pic>
    </p:spTree>
    <p:extLst>
      <p:ext uri="{BB962C8B-B14F-4D97-AF65-F5344CB8AC3E}">
        <p14:creationId xmlns:p14="http://schemas.microsoft.com/office/powerpoint/2010/main" val="108731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EE6DD-1FBC-930C-D7EE-AE4C910DD4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CB2603-CF8C-6D03-0031-B7DC719E6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 y="19050"/>
            <a:ext cx="12163425" cy="6819900"/>
          </a:xfrm>
          <a:prstGeom prst="rect">
            <a:avLst/>
          </a:prstGeom>
        </p:spPr>
      </p:pic>
    </p:spTree>
    <p:extLst>
      <p:ext uri="{BB962C8B-B14F-4D97-AF65-F5344CB8AC3E}">
        <p14:creationId xmlns:p14="http://schemas.microsoft.com/office/powerpoint/2010/main" val="2402379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A6C79-8D2A-F8AA-D251-D8BD53DFAC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F4A676-0401-957C-D799-7CB47F42F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23812"/>
            <a:ext cx="12134850" cy="6810375"/>
          </a:xfrm>
          <a:prstGeom prst="rect">
            <a:avLst/>
          </a:prstGeom>
        </p:spPr>
      </p:pic>
    </p:spTree>
    <p:extLst>
      <p:ext uri="{BB962C8B-B14F-4D97-AF65-F5344CB8AC3E}">
        <p14:creationId xmlns:p14="http://schemas.microsoft.com/office/powerpoint/2010/main" val="2964518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E1BDE-D4BD-F2AA-1FD6-A8BCF15D14B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DF2285-DDD6-AA38-CE92-504CB1E40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 y="28575"/>
            <a:ext cx="12144375" cy="6800850"/>
          </a:xfrm>
          <a:prstGeom prst="rect">
            <a:avLst/>
          </a:prstGeom>
        </p:spPr>
      </p:pic>
    </p:spTree>
    <p:extLst>
      <p:ext uri="{BB962C8B-B14F-4D97-AF65-F5344CB8AC3E}">
        <p14:creationId xmlns:p14="http://schemas.microsoft.com/office/powerpoint/2010/main" val="3067450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44F72-87D1-0D19-0861-167B22B973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17C26A-A9E9-4620-E4FF-EE234941A8E2}"/>
              </a:ext>
            </a:extLst>
          </p:cNvPr>
          <p:cNvSpPr>
            <a:spLocks noGrp="1"/>
          </p:cNvSpPr>
          <p:nvPr>
            <p:ph type="title"/>
          </p:nvPr>
        </p:nvSpPr>
        <p:spPr>
          <a:xfrm>
            <a:off x="1009127" y="2384791"/>
            <a:ext cx="10515600" cy="1325563"/>
          </a:xfrm>
        </p:spPr>
        <p:txBody>
          <a:bodyPr/>
          <a:lstStyle/>
          <a:p>
            <a:pPr algn="ctr"/>
            <a:r>
              <a:rPr lang="en-US" dirty="0"/>
              <a:t>Interventional Radiology</a:t>
            </a:r>
          </a:p>
        </p:txBody>
      </p:sp>
      <p:sp>
        <p:nvSpPr>
          <p:cNvPr id="2" name="Text Placeholder 2">
            <a:extLst>
              <a:ext uri="{FF2B5EF4-FFF2-40B4-BE49-F238E27FC236}">
                <a16:creationId xmlns:a16="http://schemas.microsoft.com/office/drawing/2014/main" id="{C4C8F560-918F-AB4A-81DA-2D7454D92F9A}"/>
              </a:ext>
            </a:extLst>
          </p:cNvPr>
          <p:cNvSpPr txBox="1">
            <a:spLocks/>
          </p:cNvSpPr>
          <p:nvPr/>
        </p:nvSpPr>
        <p:spPr>
          <a:xfrm>
            <a:off x="838200" y="3429000"/>
            <a:ext cx="105156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Mikki Waid</a:t>
            </a:r>
          </a:p>
        </p:txBody>
      </p:sp>
    </p:spTree>
    <p:extLst>
      <p:ext uri="{BB962C8B-B14F-4D97-AF65-F5344CB8AC3E}">
        <p14:creationId xmlns:p14="http://schemas.microsoft.com/office/powerpoint/2010/main" val="825496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5A1EB-3D22-F9BC-4E2E-6EBDCD6212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0BFF20-0E7C-8187-084D-DE2561C2C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 y="38100"/>
            <a:ext cx="12125325" cy="6781800"/>
          </a:xfrm>
          <a:prstGeom prst="rect">
            <a:avLst/>
          </a:prstGeom>
        </p:spPr>
      </p:pic>
    </p:spTree>
    <p:extLst>
      <p:ext uri="{BB962C8B-B14F-4D97-AF65-F5344CB8AC3E}">
        <p14:creationId xmlns:p14="http://schemas.microsoft.com/office/powerpoint/2010/main" val="1950434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B09A-721D-1C84-113C-5D71CD6FE1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2EE24E-70D4-6AC9-C952-75F7C4DF6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28575"/>
            <a:ext cx="12153900" cy="6800850"/>
          </a:xfrm>
          <a:prstGeom prst="rect">
            <a:avLst/>
          </a:prstGeom>
        </p:spPr>
      </p:pic>
      <p:sp>
        <p:nvSpPr>
          <p:cNvPr id="2" name="TextBox 1">
            <a:extLst>
              <a:ext uri="{FF2B5EF4-FFF2-40B4-BE49-F238E27FC236}">
                <a16:creationId xmlns:a16="http://schemas.microsoft.com/office/drawing/2014/main" id="{7B4A9E49-1517-F77B-6E89-84502247CDB9}"/>
              </a:ext>
            </a:extLst>
          </p:cNvPr>
          <p:cNvSpPr txBox="1"/>
          <p:nvPr/>
        </p:nvSpPr>
        <p:spPr>
          <a:xfrm>
            <a:off x="8607972" y="1929602"/>
            <a:ext cx="3584028" cy="1015663"/>
          </a:xfrm>
          <a:prstGeom prst="rect">
            <a:avLst/>
          </a:prstGeom>
          <a:noFill/>
        </p:spPr>
        <p:txBody>
          <a:bodyPr wrap="square" rtlCol="0">
            <a:spAutoFit/>
          </a:bodyPr>
          <a:lstStyle/>
          <a:p>
            <a:r>
              <a:rPr lang="en-US" sz="1200" dirty="0">
                <a:solidFill>
                  <a:srgbClr val="002060"/>
                </a:solidFill>
              </a:rPr>
              <a:t>Source: Waid, M. D., Rula, E. Y., Hawkins, C. M., Findeiss, L., &amp; Liu, R. (2024). A Claims-Based Method for Identification and Characterization of Practicing Interventional Radiologists. JVIR, 35(6), 909-917.e5.</a:t>
            </a:r>
          </a:p>
        </p:txBody>
      </p:sp>
    </p:spTree>
    <p:extLst>
      <p:ext uri="{BB962C8B-B14F-4D97-AF65-F5344CB8AC3E}">
        <p14:creationId xmlns:p14="http://schemas.microsoft.com/office/powerpoint/2010/main" val="309038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00BF8F-4839-7CDC-A09C-6FE2166ADA1E}"/>
              </a:ext>
            </a:extLst>
          </p:cNvPr>
          <p:cNvPicPr>
            <a:picLocks noChangeAspect="1"/>
          </p:cNvPicPr>
          <p:nvPr/>
        </p:nvPicPr>
        <p:blipFill>
          <a:blip r:embed="rId2"/>
          <a:stretch>
            <a:fillRect/>
          </a:stretch>
        </p:blipFill>
        <p:spPr>
          <a:xfrm>
            <a:off x="0" y="8827"/>
            <a:ext cx="12192000" cy="6840346"/>
          </a:xfrm>
          <a:prstGeom prst="rect">
            <a:avLst/>
          </a:prstGeom>
        </p:spPr>
      </p:pic>
    </p:spTree>
    <p:extLst>
      <p:ext uri="{BB962C8B-B14F-4D97-AF65-F5344CB8AC3E}">
        <p14:creationId xmlns:p14="http://schemas.microsoft.com/office/powerpoint/2010/main" val="815644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DDA83-7C25-ACB0-FB5F-38E0B4F7C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0"/>
            <a:ext cx="12192000" cy="6847980"/>
          </a:xfrm>
          <a:prstGeom prst="rect">
            <a:avLst/>
          </a:prstGeom>
        </p:spPr>
      </p:pic>
      <p:pic>
        <p:nvPicPr>
          <p:cNvPr id="6" name="Picture 5">
            <a:extLst>
              <a:ext uri="{FF2B5EF4-FFF2-40B4-BE49-F238E27FC236}">
                <a16:creationId xmlns:a16="http://schemas.microsoft.com/office/drawing/2014/main" id="{609C6FC5-16F6-E78E-692E-B62056F23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1" y="5940030"/>
            <a:ext cx="1509823" cy="732207"/>
          </a:xfrm>
          <a:prstGeom prst="rect">
            <a:avLst/>
          </a:prstGeom>
        </p:spPr>
      </p:pic>
    </p:spTree>
    <p:extLst>
      <p:ext uri="{BB962C8B-B14F-4D97-AF65-F5344CB8AC3E}">
        <p14:creationId xmlns:p14="http://schemas.microsoft.com/office/powerpoint/2010/main" val="1994441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17C82-6DAD-F017-BAEA-052518D72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E039E-9697-F0CD-4068-E37EFA3BCBD9}"/>
              </a:ext>
            </a:extLst>
          </p:cNvPr>
          <p:cNvSpPr>
            <a:spLocks noGrp="1"/>
          </p:cNvSpPr>
          <p:nvPr>
            <p:ph type="title"/>
          </p:nvPr>
        </p:nvSpPr>
        <p:spPr>
          <a:xfrm>
            <a:off x="838200" y="329702"/>
            <a:ext cx="10515600" cy="1325563"/>
          </a:xfrm>
        </p:spPr>
        <p:txBody>
          <a:bodyPr/>
          <a:lstStyle/>
          <a:p>
            <a:r>
              <a:rPr lang="en-US" dirty="0">
                <a:solidFill>
                  <a:srgbClr val="002060"/>
                </a:solidFill>
              </a:rPr>
              <a:t>References </a:t>
            </a:r>
          </a:p>
        </p:txBody>
      </p:sp>
      <p:sp>
        <p:nvSpPr>
          <p:cNvPr id="3" name="Content Placeholder 2">
            <a:extLst>
              <a:ext uri="{FF2B5EF4-FFF2-40B4-BE49-F238E27FC236}">
                <a16:creationId xmlns:a16="http://schemas.microsoft.com/office/drawing/2014/main" id="{D47813F8-CE3A-DA0F-34E5-4D1334F4B13F}"/>
              </a:ext>
            </a:extLst>
          </p:cNvPr>
          <p:cNvSpPr>
            <a:spLocks noGrp="1"/>
          </p:cNvSpPr>
          <p:nvPr>
            <p:ph idx="1"/>
          </p:nvPr>
        </p:nvSpPr>
        <p:spPr>
          <a:xfrm>
            <a:off x="838200" y="1795942"/>
            <a:ext cx="10515600" cy="4351338"/>
          </a:xfrm>
        </p:spPr>
        <p:txBody>
          <a:bodyPr>
            <a:normAutofit fontScale="92500" lnSpcReduction="10000"/>
          </a:bodyPr>
          <a:lstStyle/>
          <a:p>
            <a:r>
              <a:rPr lang="en-US" dirty="0">
                <a:solidFill>
                  <a:srgbClr val="002060"/>
                </a:solidFill>
              </a:rPr>
              <a:t>Slides 11-12: Projected US Imaging Utilization, 2025 to 2055. Eric Christensen et al. J Am Coll </a:t>
            </a:r>
            <a:r>
              <a:rPr lang="en-US" dirty="0" err="1">
                <a:solidFill>
                  <a:srgbClr val="002060"/>
                </a:solidFill>
              </a:rPr>
              <a:t>Radiol</a:t>
            </a:r>
            <a:r>
              <a:rPr lang="en-US" dirty="0">
                <a:solidFill>
                  <a:srgbClr val="002060"/>
                </a:solidFill>
              </a:rPr>
              <a:t> 2025;22:151-158.</a:t>
            </a:r>
          </a:p>
          <a:p>
            <a:r>
              <a:rPr lang="en-US" dirty="0">
                <a:solidFill>
                  <a:srgbClr val="002060"/>
                </a:solidFill>
              </a:rPr>
              <a:t>Slides 13-14: Attrition of the National Radiologist Workforce: Associations With Radiologist and Practice Characteristics. Eric Christensen et al. AJR:226, January 2026</a:t>
            </a:r>
          </a:p>
          <a:p>
            <a:r>
              <a:rPr lang="en-US" dirty="0">
                <a:solidFill>
                  <a:srgbClr val="002060"/>
                </a:solidFill>
              </a:rPr>
              <a:t>Slides 15-16:Increasing-Yet Varying-Radiologist Workforce Attrition Across Subspecialties. Eric Christensen et al. Am J </a:t>
            </a:r>
            <a:r>
              <a:rPr lang="en-US" dirty="0" err="1">
                <a:solidFill>
                  <a:srgbClr val="002060"/>
                </a:solidFill>
              </a:rPr>
              <a:t>Roentgenol</a:t>
            </a:r>
            <a:r>
              <a:rPr lang="en-US" dirty="0">
                <a:solidFill>
                  <a:srgbClr val="002060"/>
                </a:solidFill>
              </a:rPr>
              <a:t>. 2026 Mar 4.</a:t>
            </a:r>
          </a:p>
          <a:p>
            <a:r>
              <a:rPr lang="en-US" dirty="0">
                <a:solidFill>
                  <a:srgbClr val="002060"/>
                </a:solidFill>
              </a:rPr>
              <a:t>Slides 17-19: Radiologist Turnover in the United States. Jay R. Parikh, MD, Eric Christensen, et al. Journal of the American College of Radiology, 25, S1546-1440(26)00031-1. https://doi.org/10.1016/j.jacr.2026.01.009.</a:t>
            </a:r>
          </a:p>
        </p:txBody>
      </p:sp>
      <p:pic>
        <p:nvPicPr>
          <p:cNvPr id="4" name="Picture 3">
            <a:extLst>
              <a:ext uri="{FF2B5EF4-FFF2-40B4-BE49-F238E27FC236}">
                <a16:creationId xmlns:a16="http://schemas.microsoft.com/office/drawing/2014/main" id="{C5CFA004-3799-E192-253E-CC5FC4837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84" y="6034623"/>
            <a:ext cx="1509823" cy="732207"/>
          </a:xfrm>
          <a:prstGeom prst="rect">
            <a:avLst/>
          </a:prstGeom>
        </p:spPr>
      </p:pic>
    </p:spTree>
    <p:extLst>
      <p:ext uri="{BB962C8B-B14F-4D97-AF65-F5344CB8AC3E}">
        <p14:creationId xmlns:p14="http://schemas.microsoft.com/office/powerpoint/2010/main" val="772365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6FBA5-032B-D54D-9271-B90284535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A19E2-185D-6E2F-ACB5-A96453F842ED}"/>
              </a:ext>
            </a:extLst>
          </p:cNvPr>
          <p:cNvSpPr>
            <a:spLocks noGrp="1"/>
          </p:cNvSpPr>
          <p:nvPr>
            <p:ph type="title"/>
          </p:nvPr>
        </p:nvSpPr>
        <p:spPr/>
        <p:txBody>
          <a:bodyPr/>
          <a:lstStyle/>
          <a:p>
            <a:r>
              <a:rPr lang="en-US" dirty="0">
                <a:solidFill>
                  <a:srgbClr val="002060"/>
                </a:solidFill>
              </a:rPr>
              <a:t>References</a:t>
            </a:r>
            <a:r>
              <a:rPr lang="en-US" dirty="0"/>
              <a:t> </a:t>
            </a:r>
          </a:p>
        </p:txBody>
      </p:sp>
      <p:sp>
        <p:nvSpPr>
          <p:cNvPr id="3" name="Content Placeholder 2">
            <a:extLst>
              <a:ext uri="{FF2B5EF4-FFF2-40B4-BE49-F238E27FC236}">
                <a16:creationId xmlns:a16="http://schemas.microsoft.com/office/drawing/2014/main" id="{CB0611A8-3DEF-5967-18FD-A1997DE9B7A2}"/>
              </a:ext>
            </a:extLst>
          </p:cNvPr>
          <p:cNvSpPr>
            <a:spLocks noGrp="1"/>
          </p:cNvSpPr>
          <p:nvPr>
            <p:ph idx="1"/>
          </p:nvPr>
        </p:nvSpPr>
        <p:spPr>
          <a:xfrm>
            <a:off x="703729" y="1408765"/>
            <a:ext cx="10515600" cy="4696199"/>
          </a:xfrm>
        </p:spPr>
        <p:txBody>
          <a:bodyPr>
            <a:normAutofit fontScale="85000" lnSpcReduction="10000"/>
          </a:bodyPr>
          <a:lstStyle/>
          <a:p>
            <a:r>
              <a:rPr lang="en-US" dirty="0">
                <a:solidFill>
                  <a:srgbClr val="002060"/>
                </a:solidFill>
              </a:rPr>
              <a:t>Slide 20: Repeat Imaging Rates for Office-Based Imaging Studies Interpreted by Nonphysician Practitioners Compared With Radiologists. Eric Christensen et al. Journal of the American College of Radiology, 22(3).</a:t>
            </a:r>
          </a:p>
          <a:p>
            <a:r>
              <a:rPr lang="en-US" dirty="0">
                <a:solidFill>
                  <a:srgbClr val="002060"/>
                </a:solidFill>
              </a:rPr>
              <a:t>Slide 22: </a:t>
            </a:r>
          </a:p>
          <a:p>
            <a:pPr lvl="1"/>
            <a:r>
              <a:rPr lang="en-US" dirty="0">
                <a:solidFill>
                  <a:srgbClr val="002060"/>
                </a:solidFill>
              </a:rPr>
              <a:t>Current Challenges in Estimating the Pediatric Radiology Workforce and Access to Pediatric Radiology Care in the United States. Tatiana Morales-</a:t>
            </a:r>
            <a:r>
              <a:rPr lang="en-US" dirty="0" err="1">
                <a:solidFill>
                  <a:srgbClr val="002060"/>
                </a:solidFill>
              </a:rPr>
              <a:t>Tisnés</a:t>
            </a:r>
            <a:r>
              <a:rPr lang="en-US" dirty="0">
                <a:solidFill>
                  <a:srgbClr val="002060"/>
                </a:solidFill>
              </a:rPr>
              <a:t>, </a:t>
            </a:r>
            <a:r>
              <a:rPr lang="en-US" dirty="0" err="1">
                <a:solidFill>
                  <a:srgbClr val="002060"/>
                </a:solidFill>
              </a:rPr>
              <a:t>MD,Casey</a:t>
            </a:r>
            <a:r>
              <a:rPr lang="en-US" dirty="0">
                <a:solidFill>
                  <a:srgbClr val="002060"/>
                </a:solidFill>
              </a:rPr>
              <a:t> E. Pelzl, MPH et al. J Am Coll </a:t>
            </a:r>
            <a:r>
              <a:rPr lang="en-US" dirty="0" err="1">
                <a:solidFill>
                  <a:srgbClr val="002060"/>
                </a:solidFill>
              </a:rPr>
              <a:t>Radiol</a:t>
            </a:r>
            <a:r>
              <a:rPr lang="en-US" dirty="0">
                <a:solidFill>
                  <a:srgbClr val="002060"/>
                </a:solidFill>
              </a:rPr>
              <a:t>, Volume 22, Issue 7, p780-784, July 2025.</a:t>
            </a:r>
          </a:p>
          <a:p>
            <a:pPr lvl="1"/>
            <a:r>
              <a:rPr lang="en-US" dirty="0">
                <a:solidFill>
                  <a:srgbClr val="002060"/>
                </a:solidFill>
              </a:rPr>
              <a:t>Defining the Pediatric Radiology Workforce in the United States Using Insurance Claims Data. Tatiana Morales-</a:t>
            </a:r>
            <a:r>
              <a:rPr lang="en-US" dirty="0" err="1">
                <a:solidFill>
                  <a:srgbClr val="002060"/>
                </a:solidFill>
              </a:rPr>
              <a:t>Tisnés</a:t>
            </a:r>
            <a:r>
              <a:rPr lang="en-US" dirty="0">
                <a:solidFill>
                  <a:srgbClr val="002060"/>
                </a:solidFill>
              </a:rPr>
              <a:t>, Casey Pelzl, et al. Journal of the American College of Radiology, 22(11).</a:t>
            </a:r>
          </a:p>
          <a:p>
            <a:r>
              <a:rPr lang="en-US" dirty="0">
                <a:solidFill>
                  <a:srgbClr val="002060"/>
                </a:solidFill>
              </a:rPr>
              <a:t>Slides 27-28: Drake AR, Christensen EW, Ochoa AC, Small W, Scott J, Rula EY. Community Factors and County-Level Cancer Screening, Prevalence, and Mortality. JAMA </a:t>
            </a:r>
            <a:r>
              <a:rPr lang="en-US" dirty="0" err="1">
                <a:solidFill>
                  <a:srgbClr val="002060"/>
                </a:solidFill>
              </a:rPr>
              <a:t>Netw</a:t>
            </a:r>
            <a:r>
              <a:rPr lang="en-US" dirty="0">
                <a:solidFill>
                  <a:srgbClr val="002060"/>
                </a:solidFill>
              </a:rPr>
              <a:t> Open. 2025;8(10):e2537690. doi:10.1001/jamanetworkopen.2025.37690. Link to maps: </a:t>
            </a:r>
            <a:r>
              <a:rPr lang="en-US" dirty="0">
                <a:hlinkClick r:id="rId2" tooltip="https://www.neimanhpi.org/cec-main-page/"/>
              </a:rPr>
              <a:t>https://www.neimanhpi.org/cec-main-page/</a:t>
            </a:r>
            <a:endParaRPr lang="en-US" dirty="0">
              <a:solidFill>
                <a:srgbClr val="002060"/>
              </a:solidFill>
            </a:endParaRPr>
          </a:p>
          <a:p>
            <a:endParaRPr lang="en-US" dirty="0"/>
          </a:p>
        </p:txBody>
      </p:sp>
      <p:pic>
        <p:nvPicPr>
          <p:cNvPr id="4" name="Picture 3">
            <a:extLst>
              <a:ext uri="{FF2B5EF4-FFF2-40B4-BE49-F238E27FC236}">
                <a16:creationId xmlns:a16="http://schemas.microsoft.com/office/drawing/2014/main" id="{DF7C6BF2-88CE-5F59-B327-8BFE4B47B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1" y="5940030"/>
            <a:ext cx="1509823" cy="732207"/>
          </a:xfrm>
          <a:prstGeom prst="rect">
            <a:avLst/>
          </a:prstGeom>
        </p:spPr>
      </p:pic>
    </p:spTree>
    <p:extLst>
      <p:ext uri="{BB962C8B-B14F-4D97-AF65-F5344CB8AC3E}">
        <p14:creationId xmlns:p14="http://schemas.microsoft.com/office/powerpoint/2010/main" val="2197918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BDFFE-3A4E-CA19-6C4B-2E48ACA90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56D4D-6959-F649-0176-763EC74E8E9D}"/>
              </a:ext>
            </a:extLst>
          </p:cNvPr>
          <p:cNvSpPr>
            <a:spLocks noGrp="1"/>
          </p:cNvSpPr>
          <p:nvPr>
            <p:ph type="title"/>
          </p:nvPr>
        </p:nvSpPr>
        <p:spPr/>
        <p:txBody>
          <a:bodyPr/>
          <a:lstStyle/>
          <a:p>
            <a:r>
              <a:rPr lang="en-US" dirty="0">
                <a:solidFill>
                  <a:srgbClr val="002060"/>
                </a:solidFill>
              </a:rPr>
              <a:t>References</a:t>
            </a:r>
            <a:r>
              <a:rPr lang="en-US" dirty="0"/>
              <a:t> </a:t>
            </a:r>
          </a:p>
        </p:txBody>
      </p:sp>
      <p:sp>
        <p:nvSpPr>
          <p:cNvPr id="3" name="Content Placeholder 2">
            <a:extLst>
              <a:ext uri="{FF2B5EF4-FFF2-40B4-BE49-F238E27FC236}">
                <a16:creationId xmlns:a16="http://schemas.microsoft.com/office/drawing/2014/main" id="{1E750314-713C-6452-9627-635DFA8963D1}"/>
              </a:ext>
            </a:extLst>
          </p:cNvPr>
          <p:cNvSpPr>
            <a:spLocks noGrp="1"/>
          </p:cNvSpPr>
          <p:nvPr>
            <p:ph idx="1"/>
          </p:nvPr>
        </p:nvSpPr>
        <p:spPr>
          <a:xfrm>
            <a:off x="838200" y="1389964"/>
            <a:ext cx="10515600" cy="4569401"/>
          </a:xfrm>
        </p:spPr>
        <p:txBody>
          <a:bodyPr>
            <a:normAutofit fontScale="92500" lnSpcReduction="20000"/>
          </a:bodyPr>
          <a:lstStyle/>
          <a:p>
            <a:r>
              <a:rPr lang="en-US" dirty="0">
                <a:solidFill>
                  <a:srgbClr val="002060"/>
                </a:solidFill>
              </a:rPr>
              <a:t>Slides 32-33: Chung Y, Liu C-M, Nicola LP, Rula EY. Factors Influencing Radiologist Performance in the Merit-Based Incentive Payment System. Journal of the American College of Radiology. 2025.</a:t>
            </a:r>
          </a:p>
          <a:p>
            <a:r>
              <a:rPr lang="en-US" dirty="0">
                <a:solidFill>
                  <a:srgbClr val="002060"/>
                </a:solidFill>
              </a:rPr>
              <a:t>Slide 34: Chung Y, Nicola LP, Liu CM, Rula EY. Radiologists' 2021 Quality Reporting and Performance in Medicare's Merit-Based Incentive Payment System: Analysis by Practice Type. AJR Am J </a:t>
            </a:r>
            <a:r>
              <a:rPr lang="en-US" dirty="0" err="1">
                <a:solidFill>
                  <a:srgbClr val="002060"/>
                </a:solidFill>
              </a:rPr>
              <a:t>Roentgenol</a:t>
            </a:r>
            <a:r>
              <a:rPr lang="en-US" dirty="0">
                <a:solidFill>
                  <a:srgbClr val="002060"/>
                </a:solidFill>
              </a:rPr>
              <a:t>. 2024.</a:t>
            </a:r>
          </a:p>
          <a:p>
            <a:r>
              <a:rPr lang="en-US" dirty="0">
                <a:solidFill>
                  <a:srgbClr val="002060"/>
                </a:solidFill>
              </a:rPr>
              <a:t>Slide 35: Chung Y, Nicola LP, Rula EY. Reporting rates of topped-out merit-based incentive payment system (MIPS) quality measures, 2017-2023. Health Aff Sch. 2026.</a:t>
            </a:r>
          </a:p>
          <a:p>
            <a:r>
              <a:rPr lang="en-US" dirty="0">
                <a:solidFill>
                  <a:srgbClr val="002060"/>
                </a:solidFill>
              </a:rPr>
              <a:t>Slide 39: Waid, M. D., Rula, E. Y., Hawkins, C. M., Findeiss, L., &amp; Liu, R. (2024). A Claims-Based Method for Identification and Characterization of Practicing Interventional Radiologists. Journal of Vascular and Interventional Radiology, 35(6), 909-917.e5.</a:t>
            </a:r>
          </a:p>
          <a:p>
            <a:endParaRPr lang="en-US" dirty="0"/>
          </a:p>
        </p:txBody>
      </p:sp>
      <p:pic>
        <p:nvPicPr>
          <p:cNvPr id="4" name="Picture 3">
            <a:extLst>
              <a:ext uri="{FF2B5EF4-FFF2-40B4-BE49-F238E27FC236}">
                <a16:creationId xmlns:a16="http://schemas.microsoft.com/office/drawing/2014/main" id="{FAAC5B8A-CC8A-C830-E236-D5B7AF068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21" y="5940030"/>
            <a:ext cx="1509823" cy="732207"/>
          </a:xfrm>
          <a:prstGeom prst="rect">
            <a:avLst/>
          </a:prstGeom>
        </p:spPr>
      </p:pic>
    </p:spTree>
    <p:extLst>
      <p:ext uri="{BB962C8B-B14F-4D97-AF65-F5344CB8AC3E}">
        <p14:creationId xmlns:p14="http://schemas.microsoft.com/office/powerpoint/2010/main" val="289778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84194-0E35-0312-0D88-809787DC9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B9266-D956-B42C-5D11-0C7DAA6A1F28}"/>
              </a:ext>
            </a:extLst>
          </p:cNvPr>
          <p:cNvSpPr>
            <a:spLocks noGrp="1"/>
          </p:cNvSpPr>
          <p:nvPr>
            <p:ph type="title"/>
          </p:nvPr>
        </p:nvSpPr>
        <p:spPr>
          <a:xfrm>
            <a:off x="163830" y="492980"/>
            <a:ext cx="5642165" cy="1326515"/>
          </a:xfrm>
        </p:spPr>
        <p:txBody>
          <a:bodyPr anchor="t">
            <a:normAutofit/>
          </a:bodyPr>
          <a:lstStyle/>
          <a:p>
            <a:r>
              <a:rPr lang="en-US" sz="3200" dirty="0">
                <a:latin typeface="Walbaum Display (Headings)"/>
              </a:rPr>
              <a:t>Influencing Workforce, Screening, and Access Policy</a:t>
            </a:r>
          </a:p>
        </p:txBody>
      </p:sp>
      <p:sp>
        <p:nvSpPr>
          <p:cNvPr id="4" name="Content Placeholder 3">
            <a:extLst>
              <a:ext uri="{FF2B5EF4-FFF2-40B4-BE49-F238E27FC236}">
                <a16:creationId xmlns:a16="http://schemas.microsoft.com/office/drawing/2014/main" id="{EA1F74F0-2D08-C008-C30F-C30C02A2B424}"/>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701455"/>
            <a:ext cx="5663638" cy="5663565"/>
          </a:xfrm>
        </p:spPr>
        <p:txBody>
          <a:bodyPr>
            <a:noAutofit/>
          </a:bodyPr>
          <a:lstStyle/>
          <a:p>
            <a:pPr marL="0" indent="0">
              <a:spcBef>
                <a:spcPts val="2500"/>
              </a:spcBef>
              <a:buFont typeface="Arial" panose="020B0604020202020204" pitchFamily="34" charset="0"/>
              <a:buNone/>
            </a:pPr>
            <a:r>
              <a:rPr lang="en-US" sz="1800" b="1" dirty="0">
                <a:latin typeface="Aptos Light" panose="020B0004020202020204" pitchFamily="34" charset="0"/>
              </a:rPr>
              <a:t>Workforce Planning and Imaging Demand</a:t>
            </a:r>
          </a:p>
          <a:p>
            <a:pPr marL="0" lvl="1" indent="0">
              <a:spcAft>
                <a:spcPts val="600"/>
              </a:spcAft>
              <a:buFont typeface="Arial" panose="020B0604020202020204" pitchFamily="34" charset="0"/>
              <a:buNone/>
            </a:pPr>
            <a:r>
              <a:rPr lang="en-US" sz="1800" dirty="0">
                <a:latin typeface="Aptos Light" panose="020B0004020202020204" pitchFamily="34" charset="0"/>
              </a:rPr>
              <a:t>HPI models radiologist supply and imaging demand to identify workforce shortages impacting timely diagnosis and access.</a:t>
            </a:r>
          </a:p>
          <a:p>
            <a:pPr marL="0" indent="0">
              <a:spcBef>
                <a:spcPts val="2500"/>
              </a:spcBef>
              <a:buFont typeface="Arial" panose="020B0604020202020204" pitchFamily="34" charset="0"/>
              <a:buNone/>
            </a:pPr>
            <a:r>
              <a:rPr lang="en-US" sz="1800" b="1" dirty="0">
                <a:latin typeface="Aptos Light" panose="020B0004020202020204" pitchFamily="34" charset="0"/>
              </a:rPr>
              <a:t>Increasing Population Health via Cancer Screening Policy</a:t>
            </a:r>
          </a:p>
          <a:p>
            <a:pPr marL="0" lvl="1" indent="0">
              <a:spcAft>
                <a:spcPts val="600"/>
              </a:spcAft>
              <a:buFont typeface="Arial" panose="020B0604020202020204" pitchFamily="34" charset="0"/>
              <a:buNone/>
            </a:pPr>
            <a:r>
              <a:rPr lang="en-US" sz="1800" dirty="0">
                <a:latin typeface="Aptos Light" panose="020B0004020202020204" pitchFamily="34" charset="0"/>
              </a:rPr>
              <a:t>Lung Cancer Screening: HPI research shows shared decision-making improves long-term lung cancer screening adherence among high-risk patients.</a:t>
            </a:r>
          </a:p>
          <a:p>
            <a:pPr marL="0" lvl="1" indent="0">
              <a:spcAft>
                <a:spcPts val="600"/>
              </a:spcAft>
              <a:buFont typeface="Arial" panose="020B0604020202020204" pitchFamily="34" charset="0"/>
              <a:buNone/>
            </a:pPr>
            <a:r>
              <a:rPr lang="en-US" sz="1800" dirty="0">
                <a:latin typeface="Aptos Light" panose="020B0004020202020204" pitchFamily="34" charset="0"/>
              </a:rPr>
              <a:t>Breast Cancer Screening:  HPI analysis of coverage laws reveals expanded benefits increase uptake of advanced breast screening modalities and improve equitable access.</a:t>
            </a:r>
          </a:p>
          <a:p>
            <a:pPr marL="0" indent="0">
              <a:spcBef>
                <a:spcPts val="2500"/>
              </a:spcBef>
              <a:buFont typeface="Arial" panose="020B0604020202020204" pitchFamily="34" charset="0"/>
              <a:buNone/>
            </a:pPr>
            <a:r>
              <a:rPr lang="en-US" sz="1800" b="1" dirty="0">
                <a:latin typeface="Aptos Light" panose="020B0004020202020204" pitchFamily="34" charset="0"/>
              </a:rPr>
              <a:t>Scope-of-Practice / Non-Physician Providers</a:t>
            </a:r>
          </a:p>
          <a:p>
            <a:pPr marL="0" lvl="1" indent="0">
              <a:buFont typeface="Arial" panose="020B0604020202020204" pitchFamily="34" charset="0"/>
              <a:buNone/>
            </a:pPr>
            <a:r>
              <a:rPr lang="en-US" sz="1800" dirty="0">
                <a:latin typeface="Aptos Light" panose="020B0004020202020204" pitchFamily="34" charset="0"/>
              </a:rPr>
              <a:t>HPI evaluation of scope-of-practice expansion has indicated that non-physicians as ordering or interpreting providers are associated with the imaging overuse.</a:t>
            </a:r>
          </a:p>
        </p:txBody>
      </p:sp>
      <p:sp>
        <p:nvSpPr>
          <p:cNvPr id="7" name="Slide Number Placeholder 6">
            <a:extLst>
              <a:ext uri="{FF2B5EF4-FFF2-40B4-BE49-F238E27FC236}">
                <a16:creationId xmlns:a16="http://schemas.microsoft.com/office/drawing/2014/main" id="{F6AB4A99-24A8-63C4-7D24-A78A5CE70105}"/>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DF60B60-82CA-4BB9-BA6E-A62FADF2374B}" type="slidenum">
              <a:rPr kumimoji="0" lang="en-US" sz="900" b="0" i="0" u="none" strike="noStrike" kern="1200" cap="none" spc="0" normalizeH="0" baseline="0" noProof="0" smtClean="0">
                <a:ln>
                  <a:noFill/>
                </a:ln>
                <a:solidFill>
                  <a:srgbClr val="131313">
                    <a:lumMod val="95000"/>
                    <a:lumOff val="5000"/>
                  </a:srgbClr>
                </a:solidFill>
                <a:effectLst/>
                <a:uLnTx/>
                <a:uFillTx/>
                <a:latin typeface="Aptos Light"/>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900" b="0" i="0" u="none" strike="noStrike" kern="1200" cap="none" spc="0" normalizeH="0" baseline="0" noProof="0" dirty="0">
              <a:ln>
                <a:noFill/>
              </a:ln>
              <a:solidFill>
                <a:srgbClr val="131313">
                  <a:lumMod val="95000"/>
                  <a:lumOff val="5000"/>
                </a:srgbClr>
              </a:solidFill>
              <a:effectLst/>
              <a:uLnTx/>
              <a:uFillTx/>
              <a:latin typeface="Aptos Light"/>
              <a:ea typeface="+mn-ea"/>
              <a:cs typeface="+mn-cs"/>
            </a:endParaRPr>
          </a:p>
        </p:txBody>
      </p:sp>
      <p:sp>
        <p:nvSpPr>
          <p:cNvPr id="12" name="Rectangle 11">
            <a:extLst>
              <a:ext uri="{FF2B5EF4-FFF2-40B4-BE49-F238E27FC236}">
                <a16:creationId xmlns:a16="http://schemas.microsoft.com/office/drawing/2014/main" id="{8040F8BF-1C0D-12DB-3FC8-D7DF225008D1}"/>
              </a:ext>
            </a:extLst>
          </p:cNvPr>
          <p:cNvSpPr/>
          <p:nvPr/>
        </p:nvSpPr>
        <p:spPr>
          <a:xfrm>
            <a:off x="0" y="5680710"/>
            <a:ext cx="3600447" cy="117729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3E3E9"/>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BABAF4B3-663B-CACA-894A-640B42DE8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1" y="6340881"/>
            <a:ext cx="1817370" cy="486639"/>
          </a:xfrm>
          <a:prstGeom prst="rect">
            <a:avLst/>
          </a:prstGeom>
        </p:spPr>
      </p:pic>
      <p:cxnSp>
        <p:nvCxnSpPr>
          <p:cNvPr id="6" name="Straight Connector 5">
            <a:extLst>
              <a:ext uri="{FF2B5EF4-FFF2-40B4-BE49-F238E27FC236}">
                <a16:creationId xmlns:a16="http://schemas.microsoft.com/office/drawing/2014/main" id="{3C4605A6-5C3A-3218-2EB0-633ACB9318F6}"/>
              </a:ext>
            </a:extLst>
          </p:cNvPr>
          <p:cNvCxnSpPr/>
          <p:nvPr/>
        </p:nvCxnSpPr>
        <p:spPr>
          <a:xfrm flipV="1">
            <a:off x="5642165" y="0"/>
            <a:ext cx="0" cy="6858000"/>
          </a:xfrm>
          <a:prstGeom prst="line">
            <a:avLst/>
          </a:prstGeom>
          <a:ln w="6350">
            <a:solidFill>
              <a:schemeClr val="bg2">
                <a:lumMod val="85000"/>
              </a:schemeClr>
            </a:solidFill>
          </a:ln>
        </p:spPr>
        <p:style>
          <a:lnRef idx="2">
            <a:schemeClr val="accent1"/>
          </a:lnRef>
          <a:fillRef idx="0">
            <a:schemeClr val="accent1"/>
          </a:fillRef>
          <a:effectRef idx="1">
            <a:schemeClr val="accent1"/>
          </a:effectRef>
          <a:fontRef idx="minor">
            <a:schemeClr val="tx1"/>
          </a:fontRef>
        </p:style>
      </p:cxnSp>
      <p:pic>
        <p:nvPicPr>
          <p:cNvPr id="11" name="Picture 2" descr="A group of radiologist physicians dressed in white coats stand in front of the U.S. Capitol building in Washington, DC.">
            <a:extLst>
              <a:ext uri="{FF2B5EF4-FFF2-40B4-BE49-F238E27FC236}">
                <a16:creationId xmlns:a16="http://schemas.microsoft.com/office/drawing/2014/main" id="{000E06B5-4E06-5B95-E627-0EA4D54A72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89" t="445" r="15033" b="-1368"/>
          <a:stretch>
            <a:fillRect/>
          </a:stretch>
        </p:blipFill>
        <p:spPr bwMode="auto">
          <a:xfrm>
            <a:off x="-21474" y="1851884"/>
            <a:ext cx="5663640" cy="451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51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0E62-E0F6-4F40-246B-9C8A013952C7}"/>
              </a:ext>
            </a:extLst>
          </p:cNvPr>
          <p:cNvSpPr>
            <a:spLocks noGrp="1"/>
          </p:cNvSpPr>
          <p:nvPr>
            <p:ph type="title"/>
          </p:nvPr>
        </p:nvSpPr>
        <p:spPr>
          <a:xfrm>
            <a:off x="457200" y="720473"/>
            <a:ext cx="3280573" cy="3864052"/>
          </a:xfrm>
        </p:spPr>
        <p:txBody>
          <a:bodyPr anchor="t">
            <a:normAutofit/>
          </a:bodyPr>
          <a:lstStyle/>
          <a:p>
            <a:r>
              <a:rPr lang="en-US" dirty="0"/>
              <a:t>Award-Winning Research and National Recognition</a:t>
            </a:r>
          </a:p>
        </p:txBody>
      </p:sp>
      <p:sp>
        <p:nvSpPr>
          <p:cNvPr id="16" name="Content Placeholder 2">
            <a:extLst>
              <a:ext uri="{FF2B5EF4-FFF2-40B4-BE49-F238E27FC236}">
                <a16:creationId xmlns:a16="http://schemas.microsoft.com/office/drawing/2014/main" id="{4868AC85-D47B-F543-91E3-6D553784B16F}"/>
              </a:ext>
            </a:extLst>
          </p:cNvPr>
          <p:cNvSpPr>
            <a:spLocks noGrp="1"/>
          </p:cNvSpPr>
          <p:nvPr>
            <p:ph idx="1"/>
          </p:nvPr>
        </p:nvSpPr>
        <p:spPr>
          <a:xfrm>
            <a:off x="4662388" y="720473"/>
            <a:ext cx="7072408" cy="5486400"/>
          </a:xfrm>
        </p:spPr>
        <p:txBody>
          <a:bodyPr>
            <a:normAutofit fontScale="92500"/>
          </a:bodyPr>
          <a:lstStyle/>
          <a:p>
            <a:pPr marL="457200" lvl="1" indent="0">
              <a:buNone/>
            </a:pPr>
            <a:r>
              <a:rPr lang="en-US" sz="2200" dirty="0"/>
              <a:t>2025 AuntMinnie Minnies Award — </a:t>
            </a:r>
            <a:r>
              <a:rPr lang="en-US" sz="2200" b="1" dirty="0">
                <a:solidFill>
                  <a:schemeClr val="tx1"/>
                </a:solidFill>
              </a:rPr>
              <a:t>Eric Christensen, PhD: Most Influential Radiology Researcher</a:t>
            </a:r>
          </a:p>
          <a:p>
            <a:pPr lvl="1"/>
            <a:endParaRPr lang="en-US" sz="900" b="1" dirty="0">
              <a:solidFill>
                <a:schemeClr val="tx1"/>
              </a:solidFill>
            </a:endParaRPr>
          </a:p>
          <a:p>
            <a:pPr marL="457200" lvl="1" indent="0">
              <a:buNone/>
            </a:pPr>
            <a:r>
              <a:rPr lang="en-US" sz="2200" b="1" dirty="0">
                <a:solidFill>
                  <a:schemeClr val="tx1"/>
                </a:solidFill>
              </a:rPr>
              <a:t>Neiman Institute Research Earns Top Honors in Leading Radiology Journals</a:t>
            </a:r>
          </a:p>
          <a:p>
            <a:pPr marL="457200" lvl="1" indent="0">
              <a:buNone/>
            </a:pPr>
            <a:endParaRPr lang="en-US" sz="400" b="1" dirty="0">
              <a:solidFill>
                <a:schemeClr val="tx1"/>
              </a:solidFill>
            </a:endParaRPr>
          </a:p>
          <a:p>
            <a:pPr lvl="1"/>
            <a:r>
              <a:rPr lang="en-US" sz="2000" b="1" dirty="0"/>
              <a:t>AJR Best of 2025 </a:t>
            </a:r>
            <a:r>
              <a:rPr lang="en-US" sz="2000" dirty="0"/>
              <a:t>— </a:t>
            </a:r>
            <a:r>
              <a:rPr lang="en-US" sz="2000" b="1" i="1" dirty="0"/>
              <a:t>Policy, Quality &amp; Practice Management</a:t>
            </a:r>
            <a:r>
              <a:rPr lang="en-US" sz="2000" dirty="0"/>
              <a:t>: Self‑Interpretation of Imaging Studies by Ordering Providers</a:t>
            </a:r>
          </a:p>
          <a:p>
            <a:pPr lvl="1"/>
            <a:endParaRPr lang="en-US" sz="600" dirty="0"/>
          </a:p>
          <a:p>
            <a:pPr lvl="1"/>
            <a:r>
              <a:rPr lang="en-US" sz="2000" b="1" dirty="0"/>
              <a:t>JACR Best of 2025 </a:t>
            </a:r>
            <a:r>
              <a:rPr lang="en-US" sz="2000" dirty="0"/>
              <a:t>— </a:t>
            </a:r>
            <a:r>
              <a:rPr lang="en-US" sz="2000" b="1" i="1" dirty="0"/>
              <a:t>Health Services Research &amp; Policy</a:t>
            </a:r>
            <a:r>
              <a:rPr lang="en-US" sz="2000" dirty="0"/>
              <a:t>: Office‑Based Diagnostic Imaging Interpreted by Nonphysician Practitioners</a:t>
            </a:r>
          </a:p>
          <a:p>
            <a:pPr lvl="1"/>
            <a:endParaRPr lang="en-US" sz="600" dirty="0"/>
          </a:p>
          <a:p>
            <a:pPr lvl="1"/>
            <a:r>
              <a:rPr lang="en-US" sz="2000" b="1" dirty="0"/>
              <a:t>JACR Best of 2025 </a:t>
            </a:r>
            <a:r>
              <a:rPr lang="en-US" sz="2000" dirty="0"/>
              <a:t>— </a:t>
            </a:r>
            <a:r>
              <a:rPr lang="en-US" sz="2000" b="1" i="1" dirty="0"/>
              <a:t>Training &amp; Education</a:t>
            </a:r>
            <a:r>
              <a:rPr lang="en-US" sz="2000" dirty="0"/>
              <a:t>: Evolving Trainee Participation in Radiologists’ Workload (Medicare 2008–2020)</a:t>
            </a:r>
          </a:p>
          <a:p>
            <a:pPr marL="457200" lvl="1" indent="0">
              <a:buNone/>
            </a:pPr>
            <a:endParaRPr lang="en-US" sz="1800" dirty="0"/>
          </a:p>
        </p:txBody>
      </p:sp>
      <p:sp>
        <p:nvSpPr>
          <p:cNvPr id="6" name="Slide Number Placeholder 5">
            <a:extLst>
              <a:ext uri="{FF2B5EF4-FFF2-40B4-BE49-F238E27FC236}">
                <a16:creationId xmlns:a16="http://schemas.microsoft.com/office/drawing/2014/main" id="{A81CE424-3989-96E2-CA31-18966374BBE4}"/>
              </a:ext>
            </a:extLst>
          </p:cNvPr>
          <p:cNvSpPr>
            <a:spLocks noGrp="1"/>
          </p:cNvSpPr>
          <p:nvPr>
            <p:ph type="sldNum" sz="quarter" idx="12"/>
          </p:nvPr>
        </p:nvSpPr>
        <p:spPr>
          <a:xfrm>
            <a:off x="11734800" y="6445997"/>
            <a:ext cx="4572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DF60B60-82CA-4BB9-BA6E-A62FADF2374B}" type="slidenum">
              <a:rPr kumimoji="0" lang="en-US" sz="900" b="0" i="0" u="none" strike="noStrike" kern="1200" cap="none" spc="0" normalizeH="0" baseline="0" noProof="0" smtClean="0">
                <a:ln>
                  <a:noFill/>
                </a:ln>
                <a:solidFill>
                  <a:srgbClr val="131313">
                    <a:lumMod val="95000"/>
                    <a:lumOff val="5000"/>
                  </a:srgbClr>
                </a:solidFill>
                <a:effectLst/>
                <a:uLnTx/>
                <a:uFillTx/>
                <a:latin typeface="Aptos Light"/>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US" sz="900" b="0" i="0" u="none" strike="noStrike" kern="1200" cap="none" spc="0" normalizeH="0" baseline="0" noProof="0">
              <a:ln>
                <a:noFill/>
              </a:ln>
              <a:solidFill>
                <a:srgbClr val="131313">
                  <a:lumMod val="95000"/>
                  <a:lumOff val="5000"/>
                </a:srgbClr>
              </a:solidFill>
              <a:effectLst/>
              <a:uLnTx/>
              <a:uFillTx/>
              <a:latin typeface="Aptos Light"/>
              <a:ea typeface="+mn-ea"/>
              <a:cs typeface="+mn-cs"/>
            </a:endParaRPr>
          </a:p>
        </p:txBody>
      </p:sp>
      <p:pic>
        <p:nvPicPr>
          <p:cNvPr id="7" name="Picture 6">
            <a:extLst>
              <a:ext uri="{FF2B5EF4-FFF2-40B4-BE49-F238E27FC236}">
                <a16:creationId xmlns:a16="http://schemas.microsoft.com/office/drawing/2014/main" id="{EB01390E-187F-3252-E7DB-7741ECBDC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75" y="6429513"/>
            <a:ext cx="1600200" cy="428487"/>
          </a:xfrm>
          <a:prstGeom prst="rect">
            <a:avLst/>
          </a:prstGeom>
        </p:spPr>
      </p:pic>
      <p:pic>
        <p:nvPicPr>
          <p:cNvPr id="4" name="Picture 3" descr="Blue award ribbon">
            <a:extLst>
              <a:ext uri="{FF2B5EF4-FFF2-40B4-BE49-F238E27FC236}">
                <a16:creationId xmlns:a16="http://schemas.microsoft.com/office/drawing/2014/main" id="{822E6C0E-1667-32A5-2622-C36471660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6" y="3626090"/>
            <a:ext cx="4147957" cy="2764629"/>
          </a:xfrm>
          <a:prstGeom prst="rect">
            <a:avLst/>
          </a:prstGeom>
        </p:spPr>
      </p:pic>
    </p:spTree>
    <p:extLst>
      <p:ext uri="{BB962C8B-B14F-4D97-AF65-F5344CB8AC3E}">
        <p14:creationId xmlns:p14="http://schemas.microsoft.com/office/powerpoint/2010/main" val="17719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109D4A-F247-5696-9A88-905C7006A542}"/>
              </a:ext>
            </a:extLst>
          </p:cNvPr>
          <p:cNvSpPr>
            <a:spLocks noGrp="1"/>
          </p:cNvSpPr>
          <p:nvPr>
            <p:ph type="title"/>
          </p:nvPr>
        </p:nvSpPr>
        <p:spPr>
          <a:xfrm>
            <a:off x="475735" y="293896"/>
            <a:ext cx="10515600" cy="614284"/>
          </a:xfrm>
        </p:spPr>
        <p:txBody>
          <a:bodyPr/>
          <a:lstStyle/>
          <a:p>
            <a:r>
              <a:rPr lang="en-US" sz="3200" dirty="0"/>
              <a:t>HPI Research      Policy Impact</a:t>
            </a:r>
          </a:p>
        </p:txBody>
      </p:sp>
      <p:sp>
        <p:nvSpPr>
          <p:cNvPr id="4" name="Text Placeholder 3">
            <a:extLst>
              <a:ext uri="{FF2B5EF4-FFF2-40B4-BE49-F238E27FC236}">
                <a16:creationId xmlns:a16="http://schemas.microsoft.com/office/drawing/2014/main" id="{4C50F48A-678E-851D-0616-6583D3913AA6}"/>
              </a:ext>
            </a:extLst>
          </p:cNvPr>
          <p:cNvSpPr>
            <a:spLocks noGrp="1"/>
          </p:cNvSpPr>
          <p:nvPr>
            <p:ph type="body" idx="1"/>
          </p:nvPr>
        </p:nvSpPr>
        <p:spPr>
          <a:xfrm>
            <a:off x="536899" y="1013542"/>
            <a:ext cx="11012550" cy="884192"/>
          </a:xfrm>
        </p:spPr>
        <p:txBody>
          <a:bodyPr>
            <a:normAutofit/>
          </a:bodyPr>
          <a:lstStyle/>
          <a:p>
            <a:pPr marL="34635" indent="0">
              <a:buNone/>
            </a:pPr>
            <a:r>
              <a:rPr lang="en-US" sz="2800" b="1" dirty="0">
                <a:solidFill>
                  <a:srgbClr val="FFC000"/>
                </a:solidFill>
              </a:rPr>
              <a:t>Recent policy change  </a:t>
            </a:r>
            <a:r>
              <a:rPr lang="en-US" sz="2800" b="1" u="sng" dirty="0"/>
              <a:t>AND</a:t>
            </a:r>
            <a:r>
              <a:rPr lang="en-US" sz="2800" b="1" dirty="0">
                <a:solidFill>
                  <a:schemeClr val="accent1"/>
                </a:solidFill>
              </a:rPr>
              <a:t>  </a:t>
            </a:r>
            <a:r>
              <a:rPr lang="en-US" sz="2800" b="1" dirty="0">
                <a:solidFill>
                  <a:srgbClr val="FFC000"/>
                </a:solidFill>
              </a:rPr>
              <a:t>HPI research used for advocacy:</a:t>
            </a:r>
            <a:endParaRPr lang="en-US" sz="2800" dirty="0">
              <a:solidFill>
                <a:srgbClr val="FFC000"/>
              </a:solidFill>
            </a:endParaRPr>
          </a:p>
        </p:txBody>
      </p:sp>
      <p:sp>
        <p:nvSpPr>
          <p:cNvPr id="5" name="Arrow: Right 4">
            <a:extLst>
              <a:ext uri="{FF2B5EF4-FFF2-40B4-BE49-F238E27FC236}">
                <a16:creationId xmlns:a16="http://schemas.microsoft.com/office/drawing/2014/main" id="{5BC43CEA-0911-217A-C67B-E729B4EA95B2}"/>
              </a:ext>
            </a:extLst>
          </p:cNvPr>
          <p:cNvSpPr/>
          <p:nvPr/>
        </p:nvSpPr>
        <p:spPr>
          <a:xfrm>
            <a:off x="3319327" y="448692"/>
            <a:ext cx="381000" cy="251194"/>
          </a:xfrm>
          <a:prstGeom prst="right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Picture 5" descr="A black and white logo&#10;&#10;Description automatically generated">
            <a:extLst>
              <a:ext uri="{FF2B5EF4-FFF2-40B4-BE49-F238E27FC236}">
                <a16:creationId xmlns:a16="http://schemas.microsoft.com/office/drawing/2014/main" id="{E8B65D78-AA8D-A0CF-2D28-25A864C6F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041" y="177687"/>
            <a:ext cx="1244059" cy="737105"/>
          </a:xfrm>
          <a:prstGeom prst="rect">
            <a:avLst/>
          </a:prstGeom>
        </p:spPr>
      </p:pic>
      <p:sp>
        <p:nvSpPr>
          <p:cNvPr id="9" name="Rectangle: Diagonal Corners Rounded 8">
            <a:extLst>
              <a:ext uri="{FF2B5EF4-FFF2-40B4-BE49-F238E27FC236}">
                <a16:creationId xmlns:a16="http://schemas.microsoft.com/office/drawing/2014/main" id="{4C59451A-AB7D-3394-E832-74706D1CF04D}"/>
              </a:ext>
            </a:extLst>
          </p:cNvPr>
          <p:cNvSpPr/>
          <p:nvPr/>
        </p:nvSpPr>
        <p:spPr>
          <a:xfrm>
            <a:off x="8229558" y="4252498"/>
            <a:ext cx="3713942" cy="1960896"/>
          </a:xfrm>
          <a:prstGeom prst="round2DiagRect">
            <a:avLst/>
          </a:prstGeom>
          <a:gradFill flip="none" rotWithShape="1">
            <a:gsLst>
              <a:gs pos="0">
                <a:schemeClr val="bg2">
                  <a:lumMod val="20000"/>
                  <a:lumOff val="80000"/>
                </a:schemeClr>
              </a:gs>
              <a:gs pos="100000">
                <a:srgbClr val="1180B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35" marR="0" lvl="0" indent="0" algn="l" defTabSz="83790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4B"/>
                </a:solidFill>
                <a:effectLst/>
                <a:uLnTx/>
                <a:uFillTx/>
                <a:latin typeface="Arial" panose="020B0604020202020204"/>
                <a:ea typeface="+mn-ea"/>
                <a:cs typeface="+mn-cs"/>
              </a:rPr>
              <a:t>Rad Oncology Case Rate (ROCR) Value-Based Program Act of 2024</a:t>
            </a:r>
          </a:p>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B144B"/>
              </a:solidFill>
              <a:effectLst/>
              <a:uLnTx/>
              <a:uFillTx/>
              <a:latin typeface="Arial" panose="020B0604020202020204"/>
              <a:ea typeface="+mn-ea"/>
              <a:cs typeface="+mn-cs"/>
            </a:endParaRPr>
          </a:p>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144B"/>
                </a:solidFill>
                <a:effectLst/>
                <a:uLnTx/>
                <a:uFillTx/>
                <a:latin typeface="Arial" panose="020B0604020202020204"/>
                <a:ea typeface="+mn-ea"/>
                <a:cs typeface="+mn-cs"/>
              </a:rPr>
              <a:t>HPI: </a:t>
            </a: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Proposed Radiation Oncology Bundled Payments Produce Medicare Savings with Goal of Stabilizing Reimbursement</a:t>
            </a:r>
          </a:p>
        </p:txBody>
      </p:sp>
      <p:sp>
        <p:nvSpPr>
          <p:cNvPr id="10" name="Rectangle: Diagonal Corners Rounded 9">
            <a:extLst>
              <a:ext uri="{FF2B5EF4-FFF2-40B4-BE49-F238E27FC236}">
                <a16:creationId xmlns:a16="http://schemas.microsoft.com/office/drawing/2014/main" id="{1B87B098-FDCD-EAD9-55BB-723175A2497C}"/>
              </a:ext>
            </a:extLst>
          </p:cNvPr>
          <p:cNvSpPr/>
          <p:nvPr/>
        </p:nvSpPr>
        <p:spPr>
          <a:xfrm>
            <a:off x="6611763" y="2105002"/>
            <a:ext cx="3818112" cy="1779018"/>
          </a:xfrm>
          <a:prstGeom prst="round2DiagRect">
            <a:avLst/>
          </a:prstGeom>
          <a:gradFill flip="none" rotWithShape="1">
            <a:gsLst>
              <a:gs pos="0">
                <a:schemeClr val="bg2">
                  <a:lumMod val="20000"/>
                  <a:lumOff val="80000"/>
                </a:schemeClr>
              </a:gs>
              <a:gs pos="100000">
                <a:srgbClr val="1180B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35" marR="0" lvl="0" indent="0" algn="l" defTabSz="837901"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B144B"/>
                </a:solidFill>
                <a:effectLst/>
                <a:uLnTx/>
                <a:uFillTx/>
                <a:latin typeface="Arial" panose="020B0604020202020204"/>
                <a:ea typeface="+mn-ea"/>
                <a:cs typeface="+mn-cs"/>
              </a:rPr>
              <a:t>H.R.2474 - Strengthening Medicare for Patients and Providers Act</a:t>
            </a:r>
          </a:p>
          <a:p>
            <a:pPr marL="34635" marR="0" lvl="0" indent="0" algn="l" defTabSz="837901"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144B"/>
                </a:solidFill>
                <a:effectLst/>
                <a:uLnTx/>
                <a:uFillTx/>
                <a:latin typeface="Arial" panose="020B0604020202020204"/>
                <a:ea typeface="+mn-ea"/>
                <a:cs typeface="+mn-cs"/>
              </a:rPr>
              <a:t>HPI: </a:t>
            </a: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Radiologist payments per FFS</a:t>
            </a:r>
          </a:p>
          <a:p>
            <a:pPr marL="34635" marR="0" lvl="0" indent="0" algn="l" defTabSz="83790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patient declined 25% over 16 years w/</a:t>
            </a:r>
          </a:p>
          <a:p>
            <a:pPr marL="34635" marR="0" lvl="0" indent="0" algn="l" defTabSz="83790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inflation while billing 13% more RVUs</a:t>
            </a:r>
          </a:p>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Diagonal Corners Rounded 10">
            <a:extLst>
              <a:ext uri="{FF2B5EF4-FFF2-40B4-BE49-F238E27FC236}">
                <a16:creationId xmlns:a16="http://schemas.microsoft.com/office/drawing/2014/main" id="{7169CC1A-123D-26AF-2136-DBE01FF7DE3E}"/>
              </a:ext>
            </a:extLst>
          </p:cNvPr>
          <p:cNvSpPr/>
          <p:nvPr/>
        </p:nvSpPr>
        <p:spPr>
          <a:xfrm>
            <a:off x="248499" y="4252498"/>
            <a:ext cx="3824945" cy="1960896"/>
          </a:xfrm>
          <a:prstGeom prst="round2DiagRect">
            <a:avLst/>
          </a:prstGeom>
          <a:gradFill flip="none" rotWithShape="1">
            <a:gsLst>
              <a:gs pos="0">
                <a:schemeClr val="bg2">
                  <a:lumMod val="20000"/>
                  <a:lumOff val="80000"/>
                </a:schemeClr>
              </a:gs>
              <a:gs pos="100000">
                <a:srgbClr val="1180B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635" marR="0" lvl="0" indent="0" algn="l" defTabSz="837901"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B144B"/>
                </a:solidFill>
                <a:effectLst/>
                <a:uLnTx/>
                <a:uFillTx/>
                <a:latin typeface="Arial" panose="020B0604020202020204"/>
                <a:ea typeface="+mn-ea"/>
                <a:cs typeface="+mn-cs"/>
              </a:rPr>
              <a:t>No Surprises Act Court Wins TMA I-IV &amp; 2024 Appeals Court</a:t>
            </a:r>
          </a:p>
          <a:p>
            <a:pPr marL="34635" marR="0" lvl="0" indent="0" algn="l" defTabSz="837901"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panose="020B0604020202020204"/>
                <a:ea typeface="+mn-ea"/>
                <a:cs typeface="+mn-cs"/>
              </a:rPr>
              <a:t>HPI: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Physicians lose money when challenging insurer payments via IDR</a:t>
            </a:r>
          </a:p>
          <a:p>
            <a:pPr marL="206085"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Only 1% of radiology claims OON</a:t>
            </a:r>
          </a:p>
          <a:p>
            <a:pPr marL="206085" marR="0" lvl="0" indent="-171450" algn="l" defTabSz="83790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NSA may decrease in-network payments</a:t>
            </a:r>
            <a:endParaRPr kumimoji="0" lang="en-US" sz="1400" b="1" i="0" u="none" strike="noStrike" kern="1200" cap="none" spc="0" normalizeH="0" baseline="0" noProof="0" dirty="0">
              <a:ln>
                <a:noFill/>
              </a:ln>
              <a:solidFill>
                <a:srgbClr val="1B144B"/>
              </a:solidFill>
              <a:effectLst/>
              <a:uLnTx/>
              <a:uFillTx/>
              <a:latin typeface="Arial" panose="020B0604020202020204"/>
              <a:ea typeface="+mn-ea"/>
              <a:cs typeface="+mn-cs"/>
            </a:endParaRPr>
          </a:p>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E3C03EC-9D04-211C-63DA-FD47F8EF72E9}"/>
              </a:ext>
            </a:extLst>
          </p:cNvPr>
          <p:cNvSpPr txBox="1"/>
          <p:nvPr/>
        </p:nvSpPr>
        <p:spPr>
          <a:xfrm>
            <a:off x="536900" y="2174177"/>
            <a:ext cx="1415957" cy="482138"/>
          </a:xfrm>
          <a:prstGeom prst="rect">
            <a:avLst/>
          </a:prstGeom>
          <a:noFill/>
          <a:ln>
            <a:noFill/>
          </a:ln>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Nova" panose="020B0504020202020204" pitchFamily="34" charset="0"/>
                <a:ea typeface="+mn-ea"/>
                <a:cs typeface="+mn-cs"/>
              </a:rPr>
              <a:t>New policy</a:t>
            </a:r>
          </a:p>
        </p:txBody>
      </p:sp>
      <p:grpSp>
        <p:nvGrpSpPr>
          <p:cNvPr id="22" name="Group 21">
            <a:extLst>
              <a:ext uri="{FF2B5EF4-FFF2-40B4-BE49-F238E27FC236}">
                <a16:creationId xmlns:a16="http://schemas.microsoft.com/office/drawing/2014/main" id="{146AFE90-C6BF-3017-C665-5B7A082E0D0B}"/>
              </a:ext>
            </a:extLst>
          </p:cNvPr>
          <p:cNvGrpSpPr/>
          <p:nvPr/>
        </p:nvGrpSpPr>
        <p:grpSpPr>
          <a:xfrm>
            <a:off x="536899" y="2636605"/>
            <a:ext cx="1753861" cy="1143671"/>
            <a:chOff x="536899" y="2636605"/>
            <a:chExt cx="1753861" cy="1143671"/>
          </a:xfrm>
        </p:grpSpPr>
        <p:pic>
          <p:nvPicPr>
            <p:cNvPr id="13" name="Picture 12">
              <a:extLst>
                <a:ext uri="{FF2B5EF4-FFF2-40B4-BE49-F238E27FC236}">
                  <a16:creationId xmlns:a16="http://schemas.microsoft.com/office/drawing/2014/main" id="{FFA7DA57-E8B4-4919-5CA3-ADEF464C3428}"/>
                </a:ext>
              </a:extLst>
            </p:cNvPr>
            <p:cNvPicPr>
              <a:picLocks noChangeAspect="1"/>
            </p:cNvPicPr>
            <p:nvPr/>
          </p:nvPicPr>
          <p:blipFill rotWithShape="1">
            <a:blip r:embed="rId3">
              <a:extLst>
                <a:ext uri="{28A0092B-C50C-407E-A947-70E740481C1C}">
                  <a14:useLocalDpi xmlns:a14="http://schemas.microsoft.com/office/drawing/2010/main" val="0"/>
                </a:ext>
              </a:extLst>
            </a:blip>
            <a:srcRect l="20931" r="23664" b="39065"/>
            <a:stretch/>
          </p:blipFill>
          <p:spPr>
            <a:xfrm>
              <a:off x="536899" y="2636605"/>
              <a:ext cx="1415958" cy="922686"/>
            </a:xfrm>
            <a:prstGeom prst="rect">
              <a:avLst/>
            </a:prstGeom>
          </p:spPr>
        </p:pic>
        <p:cxnSp>
          <p:nvCxnSpPr>
            <p:cNvPr id="16" name="Straight Connector 15">
              <a:extLst>
                <a:ext uri="{FF2B5EF4-FFF2-40B4-BE49-F238E27FC236}">
                  <a16:creationId xmlns:a16="http://schemas.microsoft.com/office/drawing/2014/main" id="{BBEE906C-C79C-E72B-1CB5-D55C351CDF3B}"/>
                </a:ext>
              </a:extLst>
            </p:cNvPr>
            <p:cNvCxnSpPr>
              <a:cxnSpLocks/>
            </p:cNvCxnSpPr>
            <p:nvPr/>
          </p:nvCxnSpPr>
          <p:spPr>
            <a:xfrm>
              <a:off x="669303" y="3486150"/>
              <a:ext cx="15214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329512-9CE4-E79F-FA3C-9F3BADE20546}"/>
                </a:ext>
              </a:extLst>
            </p:cNvPr>
            <p:cNvCxnSpPr>
              <a:cxnSpLocks/>
            </p:cNvCxnSpPr>
            <p:nvPr/>
          </p:nvCxnSpPr>
          <p:spPr>
            <a:xfrm>
              <a:off x="1508289" y="3629025"/>
              <a:ext cx="6824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2BD76F85-BCD0-6F22-0B74-7611DD29951C}"/>
                </a:ext>
              </a:extLst>
            </p:cNvPr>
            <p:cNvSpPr/>
            <p:nvPr/>
          </p:nvSpPr>
          <p:spPr>
            <a:xfrm rot="5400000">
              <a:off x="2059456" y="3488854"/>
              <a:ext cx="348308" cy="11430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A6C28CC5-5809-B3CF-6819-AAA7FE3C4DAD}"/>
                </a:ext>
              </a:extLst>
            </p:cNvPr>
            <p:cNvSpPr txBox="1"/>
            <p:nvPr/>
          </p:nvSpPr>
          <p:spPr>
            <a:xfrm>
              <a:off x="582834" y="3477773"/>
              <a:ext cx="752706" cy="302503"/>
            </a:xfrm>
            <a:prstGeom prst="rect">
              <a:avLst/>
            </a:prstGeom>
            <a:noFill/>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ova" panose="020B0504020202020204" pitchFamily="34" charset="0"/>
                  <a:ea typeface="Source Sans Pro" panose="020B0503030403020204" pitchFamily="34" charset="0"/>
                  <a:cs typeface="+mn-cs"/>
                </a:rPr>
                <a:t>Research</a:t>
              </a:r>
              <a:endParaRPr kumimoji="0" lang="en-US" sz="1200" b="0" i="0" u="none" strike="noStrike" kern="1200" cap="none" spc="0" normalizeH="0" baseline="0" noProof="0" dirty="0">
                <a:ln>
                  <a:noFill/>
                </a:ln>
                <a:solidFill>
                  <a:srgbClr val="FFFFFF"/>
                </a:solidFill>
                <a:effectLst/>
                <a:uLnTx/>
                <a:uFillTx/>
                <a:latin typeface="Arial Nova" panose="020B0504020202020204" pitchFamily="34" charset="0"/>
                <a:ea typeface="Source Sans Pro" panose="020B0503030403020204" pitchFamily="34" charset="0"/>
                <a:cs typeface="+mn-cs"/>
              </a:endParaRPr>
            </a:p>
          </p:txBody>
        </p:sp>
      </p:grpSp>
      <p:sp>
        <p:nvSpPr>
          <p:cNvPr id="20" name="Isosceles Triangle 19">
            <a:extLst>
              <a:ext uri="{FF2B5EF4-FFF2-40B4-BE49-F238E27FC236}">
                <a16:creationId xmlns:a16="http://schemas.microsoft.com/office/drawing/2014/main" id="{22764260-3F44-BF34-4213-2966A05C1A0A}"/>
              </a:ext>
            </a:extLst>
          </p:cNvPr>
          <p:cNvSpPr/>
          <p:nvPr/>
        </p:nvSpPr>
        <p:spPr>
          <a:xfrm rot="5400000">
            <a:off x="2044162" y="2312806"/>
            <a:ext cx="348308" cy="11430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3" name="Picture 32">
            <a:extLst>
              <a:ext uri="{FF2B5EF4-FFF2-40B4-BE49-F238E27FC236}">
                <a16:creationId xmlns:a16="http://schemas.microsoft.com/office/drawing/2014/main" id="{EB984985-8E2A-C135-7971-4774EC5B3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0872" y="3678470"/>
            <a:ext cx="565657" cy="210312"/>
          </a:xfrm>
          <a:prstGeom prst="rect">
            <a:avLst/>
          </a:prstGeom>
        </p:spPr>
      </p:pic>
      <p:pic>
        <p:nvPicPr>
          <p:cNvPr id="1026" name="Picture 2" descr="Red Journal Logo [IMAGE] | EurekAlert! Science News Releases">
            <a:extLst>
              <a:ext uri="{FF2B5EF4-FFF2-40B4-BE49-F238E27FC236}">
                <a16:creationId xmlns:a16="http://schemas.microsoft.com/office/drawing/2014/main" id="{1EA0CCD9-916B-23D8-F97C-5593CF6DC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0505" y="5982362"/>
            <a:ext cx="1058944" cy="229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urnals | RSNA">
            <a:extLst>
              <a:ext uri="{FF2B5EF4-FFF2-40B4-BE49-F238E27FC236}">
                <a16:creationId xmlns:a16="http://schemas.microsoft.com/office/drawing/2014/main" id="{3E9F4C1E-08B1-9962-CAA3-B1B7BEA653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7168"/>
          <a:stretch/>
        </p:blipFill>
        <p:spPr bwMode="auto">
          <a:xfrm>
            <a:off x="2186567" y="6007999"/>
            <a:ext cx="783935" cy="2011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D929E81-CF52-A41D-202D-5800C4315662}"/>
              </a:ext>
            </a:extLst>
          </p:cNvPr>
          <p:cNvSpPr txBox="1"/>
          <p:nvPr/>
        </p:nvSpPr>
        <p:spPr>
          <a:xfrm>
            <a:off x="2766876" y="3778193"/>
            <a:ext cx="1783208" cy="914400"/>
          </a:xfrm>
          <a:prstGeom prst="rect">
            <a:avLst/>
          </a:prstGeom>
          <a:noFill/>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Arial" panose="020B0604020202020204"/>
              <a:ea typeface="+mn-ea"/>
              <a:cs typeface="+mn-cs"/>
            </a:endParaRPr>
          </a:p>
        </p:txBody>
      </p:sp>
      <p:grpSp>
        <p:nvGrpSpPr>
          <p:cNvPr id="36" name="Group 35">
            <a:extLst>
              <a:ext uri="{FF2B5EF4-FFF2-40B4-BE49-F238E27FC236}">
                <a16:creationId xmlns:a16="http://schemas.microsoft.com/office/drawing/2014/main" id="{141FF37F-AAA4-949B-68DC-F4A27D081B41}"/>
              </a:ext>
            </a:extLst>
          </p:cNvPr>
          <p:cNvGrpSpPr/>
          <p:nvPr/>
        </p:nvGrpSpPr>
        <p:grpSpPr>
          <a:xfrm>
            <a:off x="2684303" y="2105002"/>
            <a:ext cx="3368351" cy="1779018"/>
            <a:chOff x="2598578" y="2105002"/>
            <a:chExt cx="3368351" cy="1779018"/>
          </a:xfrm>
          <a:gradFill flip="none" rotWithShape="1">
            <a:gsLst>
              <a:gs pos="0">
                <a:schemeClr val="bg2">
                  <a:lumMod val="20000"/>
                  <a:lumOff val="80000"/>
                </a:schemeClr>
              </a:gs>
              <a:gs pos="100000">
                <a:srgbClr val="1180B0"/>
              </a:gs>
            </a:gsLst>
            <a:lin ang="2700000" scaled="1"/>
            <a:tileRect/>
          </a:gradFill>
        </p:grpSpPr>
        <p:sp>
          <p:nvSpPr>
            <p:cNvPr id="7" name="Rectangle: Diagonal Corners Rounded 6">
              <a:extLst>
                <a:ext uri="{FF2B5EF4-FFF2-40B4-BE49-F238E27FC236}">
                  <a16:creationId xmlns:a16="http://schemas.microsoft.com/office/drawing/2014/main" id="{93F96BD9-C4A7-923D-412D-616E4684B67A}"/>
                </a:ext>
              </a:extLst>
            </p:cNvPr>
            <p:cNvSpPr/>
            <p:nvPr/>
          </p:nvSpPr>
          <p:spPr>
            <a:xfrm>
              <a:off x="2598578" y="2105002"/>
              <a:ext cx="3368351" cy="1779018"/>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37901"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B144B"/>
                  </a:solidFill>
                  <a:effectLst/>
                  <a:uLnTx/>
                  <a:uFillTx/>
                  <a:latin typeface="Arial" panose="020B0604020202020204"/>
                  <a:ea typeface="+mn-ea"/>
                  <a:cs typeface="+mn-cs"/>
                </a:rPr>
                <a:t>Medicare coverage for CT colonography screening, 2025</a:t>
              </a:r>
            </a:p>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B144B"/>
                  </a:solidFill>
                  <a:effectLst/>
                  <a:uLnTx/>
                  <a:uFillTx/>
                  <a:latin typeface="Arial" panose="020B0604020202020204"/>
                  <a:ea typeface="+mn-ea"/>
                  <a:cs typeface="+mn-cs"/>
                </a:rPr>
                <a:t>HPI: </a:t>
              </a: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Medicare patients in high-income areas are receive CTC at 5.7 the rate of those in low-income areas</a:t>
              </a:r>
            </a:p>
          </p:txBody>
        </p:sp>
        <p:pic>
          <p:nvPicPr>
            <p:cNvPr id="30" name="Picture 29">
              <a:extLst>
                <a:ext uri="{FF2B5EF4-FFF2-40B4-BE49-F238E27FC236}">
                  <a16:creationId xmlns:a16="http://schemas.microsoft.com/office/drawing/2014/main" id="{9DEA102D-5ED1-E2E8-37F0-B1F24A31A2FE}"/>
                </a:ext>
              </a:extLst>
            </p:cNvPr>
            <p:cNvPicPr>
              <a:picLocks noChangeAspect="1"/>
            </p:cNvPicPr>
            <p:nvPr/>
          </p:nvPicPr>
          <p:blipFill rotWithShape="1">
            <a:blip r:embed="rId7">
              <a:extLst>
                <a:ext uri="{28A0092B-C50C-407E-A947-70E740481C1C}">
                  <a14:useLocalDpi xmlns:a14="http://schemas.microsoft.com/office/drawing/2010/main" val="0"/>
                </a:ext>
              </a:extLst>
            </a:blip>
            <a:srcRect t="16003" b="17768"/>
            <a:stretch/>
          </p:blipFill>
          <p:spPr>
            <a:xfrm>
              <a:off x="5229865" y="3673686"/>
              <a:ext cx="391947" cy="209014"/>
            </a:xfrm>
            <a:prstGeom prst="rect">
              <a:avLst/>
            </a:prstGeom>
            <a:grpFill/>
          </p:spPr>
        </p:pic>
        <p:sp>
          <p:nvSpPr>
            <p:cNvPr id="25" name="TextBox 24">
              <a:extLst>
                <a:ext uri="{FF2B5EF4-FFF2-40B4-BE49-F238E27FC236}">
                  <a16:creationId xmlns:a16="http://schemas.microsoft.com/office/drawing/2014/main" id="{CBB35505-B502-9A0E-6A2E-C91C5E16AB6B}"/>
                </a:ext>
              </a:extLst>
            </p:cNvPr>
            <p:cNvSpPr txBox="1"/>
            <p:nvPr/>
          </p:nvSpPr>
          <p:spPr>
            <a:xfrm>
              <a:off x="3768471" y="3654806"/>
              <a:ext cx="1803400" cy="221015"/>
            </a:xfrm>
            <a:prstGeom prst="rect">
              <a:avLst/>
            </a:prstGeom>
            <a:grpFill/>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Christensen et al, 2024</a:t>
              </a:r>
            </a:p>
          </p:txBody>
        </p:sp>
      </p:grpSp>
      <p:sp>
        <p:nvSpPr>
          <p:cNvPr id="26" name="TextBox 25">
            <a:extLst>
              <a:ext uri="{FF2B5EF4-FFF2-40B4-BE49-F238E27FC236}">
                <a16:creationId xmlns:a16="http://schemas.microsoft.com/office/drawing/2014/main" id="{A7913D6F-8C1A-1267-2D7B-3D640CE6FE35}"/>
              </a:ext>
            </a:extLst>
          </p:cNvPr>
          <p:cNvSpPr txBox="1"/>
          <p:nvPr/>
        </p:nvSpPr>
        <p:spPr>
          <a:xfrm>
            <a:off x="7058863" y="3640175"/>
            <a:ext cx="1803400" cy="252003"/>
          </a:xfrm>
          <a:prstGeom prst="rect">
            <a:avLst/>
          </a:prstGeom>
          <a:noFill/>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Kao et al., 2025; Christensen et al, 2023</a:t>
            </a:r>
          </a:p>
        </p:txBody>
      </p:sp>
      <p:grpSp>
        <p:nvGrpSpPr>
          <p:cNvPr id="35" name="Group 34">
            <a:extLst>
              <a:ext uri="{FF2B5EF4-FFF2-40B4-BE49-F238E27FC236}">
                <a16:creationId xmlns:a16="http://schemas.microsoft.com/office/drawing/2014/main" id="{F1442C39-3055-3F48-3B01-19FEEE91C7CA}"/>
              </a:ext>
            </a:extLst>
          </p:cNvPr>
          <p:cNvGrpSpPr/>
          <p:nvPr/>
        </p:nvGrpSpPr>
        <p:grpSpPr>
          <a:xfrm>
            <a:off x="4342438" y="4252498"/>
            <a:ext cx="3618125" cy="1960896"/>
            <a:chOff x="4279937" y="4266371"/>
            <a:chExt cx="3618125" cy="1960896"/>
          </a:xfrm>
          <a:gradFill flip="none" rotWithShape="1">
            <a:gsLst>
              <a:gs pos="0">
                <a:schemeClr val="bg2">
                  <a:lumMod val="20000"/>
                  <a:lumOff val="80000"/>
                </a:schemeClr>
              </a:gs>
              <a:gs pos="100000">
                <a:srgbClr val="1180B0"/>
              </a:gs>
            </a:gsLst>
            <a:lin ang="2700000" scaled="1"/>
            <a:tileRect/>
          </a:gradFill>
        </p:grpSpPr>
        <p:sp>
          <p:nvSpPr>
            <p:cNvPr id="8" name="Rectangle: Diagonal Corners Rounded 7">
              <a:extLst>
                <a:ext uri="{FF2B5EF4-FFF2-40B4-BE49-F238E27FC236}">
                  <a16:creationId xmlns:a16="http://schemas.microsoft.com/office/drawing/2014/main" id="{15C3FC98-C6F7-26E7-0665-B0EF3A8F17F7}"/>
                </a:ext>
              </a:extLst>
            </p:cNvPr>
            <p:cNvSpPr/>
            <p:nvPr/>
          </p:nvSpPr>
          <p:spPr>
            <a:xfrm>
              <a:off x="4279937" y="4266371"/>
              <a:ext cx="3618125" cy="1960896"/>
            </a:xfrm>
            <a:prstGeom prst="round2Diag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37901"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B144B"/>
                  </a:solidFill>
                  <a:effectLst/>
                  <a:uLnTx/>
                  <a:uFillTx/>
                  <a:latin typeface="Arial" panose="020B0604020202020204"/>
                  <a:ea typeface="+mn-ea"/>
                  <a:cs typeface="+mn-cs"/>
                </a:rPr>
                <a:t>CMS MIPS scoring to flat rate benchmark in 2025</a:t>
              </a:r>
              <a:endParaRPr kumimoji="0" lang="en-US" sz="200" b="1" i="1" u="none" strike="noStrike" kern="1200" cap="none" spc="0" normalizeH="0" baseline="0" noProof="0" dirty="0">
                <a:ln>
                  <a:noFill/>
                </a:ln>
                <a:solidFill>
                  <a:srgbClr val="1B144B"/>
                </a:solidFill>
                <a:effectLst/>
                <a:uLnTx/>
                <a:uFillTx/>
                <a:latin typeface="Arial" panose="020B0604020202020204"/>
                <a:ea typeface="+mn-ea"/>
                <a:cs typeface="+mn-cs"/>
              </a:endParaRPr>
            </a:p>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HPI:  Radiologists in radiology-only </a:t>
              </a:r>
            </a:p>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practices score lower in MIPS;  those </a:t>
              </a:r>
            </a:p>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4B"/>
                  </a:solidFill>
                  <a:effectLst/>
                  <a:uLnTx/>
                  <a:uFillTx/>
                  <a:latin typeface="Arial" panose="020B0604020202020204"/>
                  <a:ea typeface="+mn-ea"/>
                  <a:cs typeface="+mn-cs"/>
                </a:rPr>
                <a:t>in multispecialty practices score higher by reporting other-specialty measures</a:t>
              </a:r>
            </a:p>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B144B"/>
                </a:solidFill>
                <a:effectLst/>
                <a:uLnTx/>
                <a:uFillTx/>
                <a:latin typeface="Arial" panose="020B0604020202020204"/>
                <a:ea typeface="+mn-ea"/>
                <a:cs typeface="+mn-cs"/>
              </a:endParaRPr>
            </a:p>
            <a:p>
              <a:pPr marL="0" marR="0" lvl="0" indent="0" algn="l" defTabSz="83790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25DDB896-5267-136E-322C-729E3ED023CB}"/>
                </a:ext>
              </a:extLst>
            </p:cNvPr>
            <p:cNvPicPr>
              <a:picLocks noChangeAspect="1"/>
            </p:cNvPicPr>
            <p:nvPr/>
          </p:nvPicPr>
          <p:blipFill rotWithShape="1">
            <a:blip r:embed="rId7">
              <a:extLst>
                <a:ext uri="{28A0092B-C50C-407E-A947-70E740481C1C}">
                  <a14:useLocalDpi xmlns:a14="http://schemas.microsoft.com/office/drawing/2010/main" val="0"/>
                </a:ext>
              </a:extLst>
            </a:blip>
            <a:srcRect t="16003" b="17768"/>
            <a:stretch/>
          </p:blipFill>
          <p:spPr>
            <a:xfrm>
              <a:off x="7102834" y="6008812"/>
              <a:ext cx="391947" cy="209014"/>
            </a:xfrm>
            <a:prstGeom prst="rect">
              <a:avLst/>
            </a:prstGeom>
            <a:grpFill/>
          </p:spPr>
        </p:pic>
        <p:sp>
          <p:nvSpPr>
            <p:cNvPr id="27" name="TextBox 26">
              <a:extLst>
                <a:ext uri="{FF2B5EF4-FFF2-40B4-BE49-F238E27FC236}">
                  <a16:creationId xmlns:a16="http://schemas.microsoft.com/office/drawing/2014/main" id="{4798E4D8-F01A-464C-24E9-D92F1F6C1A86}"/>
                </a:ext>
              </a:extLst>
            </p:cNvPr>
            <p:cNvSpPr txBox="1"/>
            <p:nvPr/>
          </p:nvSpPr>
          <p:spPr>
            <a:xfrm>
              <a:off x="4949863" y="5986553"/>
              <a:ext cx="2046499" cy="231273"/>
            </a:xfrm>
            <a:prstGeom prst="rect">
              <a:avLst/>
            </a:prstGeom>
            <a:grpFill/>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Chung et al, 2024, 2025, and 2026</a:t>
              </a:r>
            </a:p>
          </p:txBody>
        </p:sp>
      </p:grpSp>
      <p:sp>
        <p:nvSpPr>
          <p:cNvPr id="29" name="TextBox 28">
            <a:extLst>
              <a:ext uri="{FF2B5EF4-FFF2-40B4-BE49-F238E27FC236}">
                <a16:creationId xmlns:a16="http://schemas.microsoft.com/office/drawing/2014/main" id="{D23A1475-2DE3-86F5-831B-72C23636181A}"/>
              </a:ext>
            </a:extLst>
          </p:cNvPr>
          <p:cNvSpPr txBox="1"/>
          <p:nvPr/>
        </p:nvSpPr>
        <p:spPr>
          <a:xfrm>
            <a:off x="9427978" y="5990129"/>
            <a:ext cx="1518490" cy="252003"/>
          </a:xfrm>
          <a:prstGeom prst="rect">
            <a:avLst/>
          </a:prstGeom>
          <a:noFill/>
        </p:spPr>
        <p:txBody>
          <a:bodyPr wrap="none" rtlCol="0">
            <a:no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Bush et al, 2024</a:t>
            </a:r>
          </a:p>
        </p:txBody>
      </p:sp>
      <p:pic>
        <p:nvPicPr>
          <p:cNvPr id="38" name="Picture 37">
            <a:extLst>
              <a:ext uri="{FF2B5EF4-FFF2-40B4-BE49-F238E27FC236}">
                <a16:creationId xmlns:a16="http://schemas.microsoft.com/office/drawing/2014/main" id="{8FED9288-27CE-EC6C-3473-D1B0A1F11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849" y="6007570"/>
            <a:ext cx="541064" cy="201168"/>
          </a:xfrm>
          <a:prstGeom prst="rect">
            <a:avLst/>
          </a:prstGeom>
        </p:spPr>
      </p:pic>
      <p:pic>
        <p:nvPicPr>
          <p:cNvPr id="39" name="Picture 38">
            <a:extLst>
              <a:ext uri="{FF2B5EF4-FFF2-40B4-BE49-F238E27FC236}">
                <a16:creationId xmlns:a16="http://schemas.microsoft.com/office/drawing/2014/main" id="{6BDE7C2F-BBB2-AEE7-ABB5-C3870C86461D}"/>
              </a:ext>
            </a:extLst>
          </p:cNvPr>
          <p:cNvPicPr>
            <a:picLocks noChangeAspect="1"/>
          </p:cNvPicPr>
          <p:nvPr/>
        </p:nvPicPr>
        <p:blipFill rotWithShape="1">
          <a:blip r:embed="rId7">
            <a:extLst>
              <a:ext uri="{28A0092B-C50C-407E-A947-70E740481C1C}">
                <a14:useLocalDpi xmlns:a14="http://schemas.microsoft.com/office/drawing/2010/main" val="0"/>
              </a:ext>
            </a:extLst>
          </a:blip>
          <a:srcRect t="16003" b="17768"/>
          <a:stretch/>
        </p:blipFill>
        <p:spPr>
          <a:xfrm>
            <a:off x="2969472" y="6007999"/>
            <a:ext cx="377234" cy="201168"/>
          </a:xfrm>
          <a:prstGeom prst="rect">
            <a:avLst/>
          </a:prstGeom>
        </p:spPr>
      </p:pic>
      <p:sp>
        <p:nvSpPr>
          <p:cNvPr id="40" name="TextBox 39">
            <a:extLst>
              <a:ext uri="{FF2B5EF4-FFF2-40B4-BE49-F238E27FC236}">
                <a16:creationId xmlns:a16="http://schemas.microsoft.com/office/drawing/2014/main" id="{B1D7B1CC-1882-0D22-A9C9-DC5758C32CCF}"/>
              </a:ext>
            </a:extLst>
          </p:cNvPr>
          <p:cNvSpPr txBox="1"/>
          <p:nvPr/>
        </p:nvSpPr>
        <p:spPr>
          <a:xfrm>
            <a:off x="451387" y="5931092"/>
            <a:ext cx="1768306" cy="369918"/>
          </a:xfrm>
          <a:prstGeom prst="rect">
            <a:avLst/>
          </a:prstGeom>
          <a:noFill/>
        </p:spPr>
        <p:txBody>
          <a:bodyPr wrap="none" rtlCol="0">
            <a:noAutofit/>
          </a:bodyPr>
          <a:lstStyle/>
          <a:p>
            <a:pPr marL="0" marR="0" lvl="0" indent="0" algn="r" defTabSz="83790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Christensen </a:t>
            </a:r>
            <a:r>
              <a:rPr kumimoji="0" lang="en-US" sz="800" b="0" i="1"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et al</a:t>
            </a: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 2024; </a:t>
            </a:r>
          </a:p>
          <a:p>
            <a:pPr marL="0" marR="0" lvl="0" indent="0" algn="r" defTabSz="837901"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Heller </a:t>
            </a:r>
            <a:r>
              <a:rPr kumimoji="0" lang="en-US" sz="700" b="0" i="1"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et al</a:t>
            </a: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 2021; Parikh </a:t>
            </a:r>
            <a:r>
              <a:rPr kumimoji="0" lang="en-US" sz="800" b="0" i="1"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et al</a:t>
            </a:r>
            <a:r>
              <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,2024;</a:t>
            </a:r>
          </a:p>
          <a:p>
            <a:pPr marL="0" marR="0" lvl="0" indent="0" algn="r" defTabSz="837901"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49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4FB6-F56B-A1B3-635A-AF50BC193F1E}"/>
              </a:ext>
            </a:extLst>
          </p:cNvPr>
          <p:cNvSpPr>
            <a:spLocks noGrp="1"/>
          </p:cNvSpPr>
          <p:nvPr>
            <p:ph type="title"/>
          </p:nvPr>
        </p:nvSpPr>
        <p:spPr>
          <a:xfrm>
            <a:off x="318654" y="61194"/>
            <a:ext cx="11360727" cy="1325563"/>
          </a:xfrm>
        </p:spPr>
        <p:txBody>
          <a:bodyPr>
            <a:normAutofit fontScale="90000"/>
          </a:bodyPr>
          <a:lstStyle/>
          <a:p>
            <a:r>
              <a:rPr lang="en-US" dirty="0">
                <a:latin typeface="Walbaum Display (Headings)"/>
              </a:rPr>
              <a:t>Raising Awareness: </a:t>
            </a:r>
            <a:br>
              <a:rPr lang="en-US" dirty="0">
                <a:latin typeface="Walbaum Display (Headings)"/>
              </a:rPr>
            </a:br>
            <a:r>
              <a:rPr lang="en-US" dirty="0">
                <a:latin typeface="Walbaum Display (Headings)"/>
              </a:rPr>
              <a:t>Evidence Supporting the ACR Member Interests</a:t>
            </a:r>
          </a:p>
        </p:txBody>
      </p:sp>
      <p:sp>
        <p:nvSpPr>
          <p:cNvPr id="3" name="Text Placeholder 2">
            <a:extLst>
              <a:ext uri="{FF2B5EF4-FFF2-40B4-BE49-F238E27FC236}">
                <a16:creationId xmlns:a16="http://schemas.microsoft.com/office/drawing/2014/main" id="{89E608B4-7D51-0121-181A-732962A17AFA}"/>
              </a:ext>
            </a:extLst>
          </p:cNvPr>
          <p:cNvSpPr>
            <a:spLocks noGrp="1"/>
          </p:cNvSpPr>
          <p:nvPr>
            <p:ph type="body" idx="4294967295"/>
          </p:nvPr>
        </p:nvSpPr>
        <p:spPr>
          <a:xfrm>
            <a:off x="288293" y="1590697"/>
            <a:ext cx="5457825" cy="100067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schemeClr val="accent2"/>
                </a:solidFill>
                <a:effectLst/>
                <a:uLnTx/>
                <a:uFillTx/>
                <a:ea typeface="Aptos" panose="020B0004020202020204" pitchFamily="34" charset="0"/>
                <a:cs typeface="Arial" panose="020B0604020202020204" pitchFamily="34" charset="0"/>
              </a:rPr>
              <a:t>The HPI Achieved its Best-Ever Earned-Media in 2025</a:t>
            </a:r>
            <a:endParaRPr kumimoji="0" lang="en-US" altLang="en-US" sz="1600" b="0" i="0" u="none" strike="noStrike" kern="1200" cap="none" spc="0" normalizeH="0" baseline="0" noProof="0" dirty="0">
              <a:ln>
                <a:noFill/>
              </a:ln>
              <a:solidFill>
                <a:schemeClr val="accent2"/>
              </a:solidFill>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DB789C-5F9D-2F01-E82D-2E686808B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929" y="1983507"/>
            <a:ext cx="5520972" cy="4813299"/>
          </a:xfrm>
          <a:prstGeom prst="rect">
            <a:avLst/>
          </a:prstGeom>
        </p:spPr>
      </p:pic>
      <p:pic>
        <p:nvPicPr>
          <p:cNvPr id="2050" name="Picture 1">
            <a:extLst>
              <a:ext uri="{FF2B5EF4-FFF2-40B4-BE49-F238E27FC236}">
                <a16:creationId xmlns:a16="http://schemas.microsoft.com/office/drawing/2014/main" id="{511C243B-35EB-4685-98D6-050B5E679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9" y="2778492"/>
            <a:ext cx="1908097" cy="10006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A52EA072-8699-9347-76D9-8895A4AEF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6710" y="2748392"/>
            <a:ext cx="1751710" cy="1468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E317A5A-CB32-21E5-0664-0EFAA8FBC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436" y="2778492"/>
            <a:ext cx="1390610" cy="143791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a:extLst>
              <a:ext uri="{FF2B5EF4-FFF2-40B4-BE49-F238E27FC236}">
                <a16:creationId xmlns:a16="http://schemas.microsoft.com/office/drawing/2014/main" id="{B0BDCA2C-F75F-7139-E30B-8171A48BA5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7326" r="67628"/>
          <a:stretch>
            <a:fillRect/>
          </a:stretch>
        </p:blipFill>
        <p:spPr bwMode="auto">
          <a:xfrm>
            <a:off x="3046481" y="4699446"/>
            <a:ext cx="2548109" cy="10533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416352D-C59B-82A9-1C76-59B7B5775988}"/>
              </a:ext>
            </a:extLst>
          </p:cNvPr>
          <p:cNvSpPr>
            <a:spLocks noChangeArrowheads="1"/>
          </p:cNvSpPr>
          <p:nvPr/>
        </p:nvSpPr>
        <p:spPr bwMode="auto">
          <a:xfrm>
            <a:off x="318655" y="40593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B1449"/>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en-US" altLang="en-US" sz="800" b="0" i="0" u="none" strike="noStrike" kern="1200" cap="none" spc="0" normalizeH="0" baseline="0" noProof="0" dirty="0">
              <a:ln>
                <a:noFill/>
              </a:ln>
              <a:solidFill>
                <a:srgbClr val="1B1449"/>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1B1449"/>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en-US" altLang="en-US" sz="800" b="0" i="0" u="none" strike="noStrike" kern="1200" cap="none" spc="0" normalizeH="0" baseline="0" noProof="0" dirty="0">
              <a:ln>
                <a:noFill/>
              </a:ln>
              <a:solidFill>
                <a:srgbClr val="1B1449"/>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449"/>
                </a:solidFill>
                <a:effectLst/>
                <a:uLnTx/>
                <a:uFillTx/>
                <a:latin typeface="Georgia Pro Cond" panose="02040506050405020303" pitchFamily="18" charset="0"/>
                <a:ea typeface="Aptos" panose="020B0004020202020204" pitchFamily="34" charset="0"/>
                <a:cs typeface="Times New Roman" panose="02020603050405020304" pitchFamily="18" charset="0"/>
              </a:rPr>
              <a:t>  </a:t>
            </a:r>
            <a:endParaRPr kumimoji="0" lang="en-US" altLang="en-US" sz="800" b="0" i="0" u="none" strike="noStrike" kern="1200" cap="none" spc="0" normalizeH="0" baseline="0" noProof="0" dirty="0">
              <a:ln>
                <a:noFill/>
              </a:ln>
              <a:solidFill>
                <a:srgbClr val="1B1449"/>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1B1449"/>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646A554D-4927-0A24-F71A-671946831F05}"/>
              </a:ext>
            </a:extLst>
          </p:cNvPr>
          <p:cNvSpPr>
            <a:spLocks noChangeArrowheads="1"/>
          </p:cNvSpPr>
          <p:nvPr/>
        </p:nvSpPr>
        <p:spPr bwMode="auto">
          <a:xfrm>
            <a:off x="318655" y="40593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1B1449"/>
                </a:solidFill>
                <a:effectLst/>
                <a:uLnTx/>
                <a:uFillTx/>
                <a:latin typeface="Georgia Pro Cond" panose="02040506050405020303" pitchFamily="18" charset="0"/>
                <a:ea typeface="Aptos" panose="020B0004020202020204" pitchFamily="34" charset="0"/>
                <a:cs typeface="Times New Roman" panose="02020603050405020304" pitchFamily="18" charset="0"/>
              </a:rPr>
              <a:t>  </a:t>
            </a:r>
            <a:endParaRPr kumimoji="0" lang="en-US" altLang="en-US" sz="800" b="0" i="0" u="none" strike="noStrike" kern="1200" cap="none" spc="0" normalizeH="0" baseline="0" noProof="0">
              <a:ln>
                <a:noFill/>
              </a:ln>
              <a:solidFill>
                <a:srgbClr val="1B1449"/>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1B1449"/>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861C7D25-CDFC-97C7-5CB8-FB5D2F9A6D32}"/>
              </a:ext>
            </a:extLst>
          </p:cNvPr>
          <p:cNvCxnSpPr>
            <a:cxnSpLocks/>
          </p:cNvCxnSpPr>
          <p:nvPr/>
        </p:nvCxnSpPr>
        <p:spPr>
          <a:xfrm>
            <a:off x="5897646" y="1537855"/>
            <a:ext cx="0" cy="5320145"/>
          </a:xfrm>
          <a:prstGeom prst="line">
            <a:avLst/>
          </a:prstGeom>
          <a:ln w="6350">
            <a:solidFill>
              <a:schemeClr val="bg2">
                <a:lumMod val="85000"/>
              </a:schemeClr>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C1F61B4-51E2-0E1A-05C5-1F5FBB197880}"/>
              </a:ext>
            </a:extLst>
          </p:cNvPr>
          <p:cNvSpPr txBox="1"/>
          <p:nvPr/>
        </p:nvSpPr>
        <p:spPr>
          <a:xfrm>
            <a:off x="6094795" y="1586306"/>
            <a:ext cx="5611090" cy="346120"/>
          </a:xfrm>
          <a:prstGeom prst="rect">
            <a:avLst/>
          </a:prstGeom>
          <a:noFill/>
        </p:spPr>
        <p:txBody>
          <a:bodyPr wrap="square" rtlCol="0">
            <a:spAutoFit/>
          </a:bodyPr>
          <a:lstStyle/>
          <a:p>
            <a:pPr marL="0" marR="0" lvl="0" indent="0" algn="l" defTabSz="837901" rtl="0" eaLnBrk="1" fontAlgn="auto" latinLnBrk="0" hangingPunct="1">
              <a:lnSpc>
                <a:spcPct val="100000"/>
              </a:lnSpc>
              <a:spcBef>
                <a:spcPts val="0"/>
              </a:spcBef>
              <a:spcAft>
                <a:spcPts val="0"/>
              </a:spcAft>
              <a:buClrTx/>
              <a:buSzTx/>
              <a:buFontTx/>
              <a:buNone/>
              <a:tabLst/>
              <a:defRPr/>
            </a:pPr>
            <a:r>
              <a:rPr kumimoji="0" lang="en-US" sz="1649" b="1" i="0" u="none" strike="noStrike" kern="1200" cap="none" spc="0" normalizeH="0" baseline="0" noProof="0" dirty="0">
                <a:ln>
                  <a:noFill/>
                </a:ln>
                <a:solidFill>
                  <a:srgbClr val="5086AB"/>
                </a:solidFill>
                <a:effectLst/>
                <a:uLnTx/>
                <a:uFillTx/>
                <a:latin typeface="Aptos" panose="02110004020202020204"/>
                <a:ea typeface="+mn-ea"/>
                <a:cs typeface="+mn-cs"/>
              </a:rPr>
              <a:t>Keep up on our website:  www.neimanhpi.org</a:t>
            </a:r>
          </a:p>
        </p:txBody>
      </p:sp>
      <p:sp>
        <p:nvSpPr>
          <p:cNvPr id="17" name="Rectangle 16">
            <a:extLst>
              <a:ext uri="{FF2B5EF4-FFF2-40B4-BE49-F238E27FC236}">
                <a16:creationId xmlns:a16="http://schemas.microsoft.com/office/drawing/2014/main" id="{2BFC82C7-D34E-EABB-3598-8BE031390264}"/>
              </a:ext>
            </a:extLst>
          </p:cNvPr>
          <p:cNvSpPr/>
          <p:nvPr/>
        </p:nvSpPr>
        <p:spPr>
          <a:xfrm>
            <a:off x="0" y="5701230"/>
            <a:ext cx="2438277" cy="11222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837901" rtl="0" eaLnBrk="1" fontAlgn="auto" latinLnBrk="0" hangingPunct="1">
              <a:lnSpc>
                <a:spcPct val="100000"/>
              </a:lnSpc>
              <a:spcBef>
                <a:spcPts val="0"/>
              </a:spcBef>
              <a:spcAft>
                <a:spcPts val="0"/>
              </a:spcAft>
              <a:buClrTx/>
              <a:buSzTx/>
              <a:buFontTx/>
              <a:buNone/>
              <a:tabLst/>
              <a:defRPr/>
            </a:pPr>
            <a:endParaRPr kumimoji="0" lang="en-US" sz="1649" b="0" i="0" u="none" strike="noStrike" kern="1200" cap="none" spc="0" normalizeH="0" baseline="0" noProof="0">
              <a:ln>
                <a:noFill/>
              </a:ln>
              <a:solidFill>
                <a:srgbClr val="E3E3E9"/>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9451AB85-2CE7-11F4-D1B0-2F8EE994321A}"/>
              </a:ext>
            </a:extLst>
          </p:cNvPr>
          <p:cNvSpPr txBox="1"/>
          <p:nvPr/>
        </p:nvSpPr>
        <p:spPr>
          <a:xfrm>
            <a:off x="222344" y="4305964"/>
            <a:ext cx="2672609" cy="1846659"/>
          </a:xfrm>
          <a:prstGeom prst="rect">
            <a:avLst/>
          </a:prstGeom>
          <a:noFill/>
        </p:spPr>
        <p:txBody>
          <a:bodyPr wrap="square">
            <a:spAutoFit/>
          </a:bodyPr>
          <a:lstStyle/>
          <a:p>
            <a:pPr marL="0" marR="0" lvl="0" indent="0" algn="ctr" defTabSz="83790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rPr>
              <a:t>Major Media Outlets:  </a:t>
            </a:r>
          </a:p>
          <a:p>
            <a:pPr marL="0" marR="0" lvl="0" indent="0" algn="ctr" defTabSz="83790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rPr>
              <a:t>New York Times</a:t>
            </a:r>
          </a:p>
          <a:p>
            <a:pPr marL="0" marR="0" lvl="0" indent="0" algn="ctr" defTabSz="83790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rPr>
              <a:t>Forbes </a:t>
            </a:r>
          </a:p>
          <a:p>
            <a:pPr marL="0" marR="0" lvl="0" indent="0" algn="ctr" defTabSz="83790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rPr>
              <a:t>USA Today</a:t>
            </a:r>
          </a:p>
          <a:p>
            <a:pPr marL="0" marR="0" lvl="0" indent="0" algn="ctr" defTabSz="83790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110D2E"/>
                </a:solidFill>
                <a:effectLst/>
                <a:uLnTx/>
                <a:uFillTx/>
                <a:latin typeface="Aptos Light" panose="020B0004020202020204" pitchFamily="34" charset="0"/>
                <a:ea typeface="+mn-ea"/>
                <a:cs typeface="+mn-cs"/>
              </a:rPr>
              <a:t>HealthDay</a:t>
            </a:r>
            <a:endParaRPr kumimoji="0" lang="en-US" sz="1600" b="0"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endParaRPr>
          </a:p>
          <a:p>
            <a:pPr marL="0" marR="0" lvl="0" indent="0" algn="ctr" defTabSz="83790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rPr>
              <a:t>US News &amp; World Report Becker’s Hospital Review</a:t>
            </a:r>
            <a:endParaRPr kumimoji="0" lang="en-US" sz="1800" b="0" i="0" u="none" strike="noStrike" kern="1200" cap="none" spc="0" normalizeH="0" baseline="0" noProof="0" dirty="0">
              <a:ln>
                <a:noFill/>
              </a:ln>
              <a:solidFill>
                <a:srgbClr val="110D2E"/>
              </a:solidFill>
              <a:effectLst/>
              <a:uLnTx/>
              <a:uFillTx/>
              <a:latin typeface="Aptos Light" panose="020B0004020202020204" pitchFamily="34" charset="0"/>
              <a:ea typeface="+mn-ea"/>
              <a:cs typeface="+mn-cs"/>
            </a:endParaRPr>
          </a:p>
        </p:txBody>
      </p:sp>
      <p:pic>
        <p:nvPicPr>
          <p:cNvPr id="6" name="Picture 5">
            <a:extLst>
              <a:ext uri="{FF2B5EF4-FFF2-40B4-BE49-F238E27FC236}">
                <a16:creationId xmlns:a16="http://schemas.microsoft.com/office/drawing/2014/main" id="{0E7B35BE-7207-DD50-806D-CF411FDFE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500" y="6186337"/>
            <a:ext cx="1125178" cy="545669"/>
          </a:xfrm>
          <a:prstGeom prst="rect">
            <a:avLst/>
          </a:prstGeom>
        </p:spPr>
      </p:pic>
    </p:spTree>
    <p:extLst>
      <p:ext uri="{BB962C8B-B14F-4D97-AF65-F5344CB8AC3E}">
        <p14:creationId xmlns:p14="http://schemas.microsoft.com/office/powerpoint/2010/main" val="267353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F7BBC-3DB9-161A-0741-07E3EE7461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1C63FC-9416-05AC-0BD3-3F9FC69425E0}"/>
              </a:ext>
            </a:extLst>
          </p:cNvPr>
          <p:cNvSpPr>
            <a:spLocks noGrp="1"/>
          </p:cNvSpPr>
          <p:nvPr>
            <p:ph type="title"/>
          </p:nvPr>
        </p:nvSpPr>
        <p:spPr>
          <a:xfrm>
            <a:off x="1009127" y="2384791"/>
            <a:ext cx="10515600" cy="1325563"/>
          </a:xfrm>
        </p:spPr>
        <p:txBody>
          <a:bodyPr/>
          <a:lstStyle/>
          <a:p>
            <a:pPr algn="ctr"/>
            <a:r>
              <a:rPr lang="en-US" dirty="0"/>
              <a:t>The Future of the Radiology Workforce and Imaging Demand</a:t>
            </a:r>
          </a:p>
        </p:txBody>
      </p:sp>
      <p:sp>
        <p:nvSpPr>
          <p:cNvPr id="2" name="Text Placeholder 2">
            <a:extLst>
              <a:ext uri="{FF2B5EF4-FFF2-40B4-BE49-F238E27FC236}">
                <a16:creationId xmlns:a16="http://schemas.microsoft.com/office/drawing/2014/main" id="{02330AC5-D7D0-4817-4531-28E7DA1A0A92}"/>
              </a:ext>
            </a:extLst>
          </p:cNvPr>
          <p:cNvSpPr txBox="1">
            <a:spLocks/>
          </p:cNvSpPr>
          <p:nvPr/>
        </p:nvSpPr>
        <p:spPr>
          <a:xfrm>
            <a:off x="828152" y="3710354"/>
            <a:ext cx="10515600"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Eric Christensen and Casey Pelzl</a:t>
            </a:r>
          </a:p>
        </p:txBody>
      </p:sp>
    </p:spTree>
    <p:extLst>
      <p:ext uri="{BB962C8B-B14F-4D97-AF65-F5344CB8AC3E}">
        <p14:creationId xmlns:p14="http://schemas.microsoft.com/office/powerpoint/2010/main" val="4155793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HPI Custom 2024">
      <a:dk1>
        <a:srgbClr val="1B1449"/>
      </a:dk1>
      <a:lt1>
        <a:srgbClr val="E3E3E9"/>
      </a:lt1>
      <a:dk2>
        <a:srgbClr val="110D2E"/>
      </a:dk2>
      <a:lt2>
        <a:srgbClr val="FFFFFF"/>
      </a:lt2>
      <a:accent1>
        <a:srgbClr val="2B5978"/>
      </a:accent1>
      <a:accent2>
        <a:srgbClr val="5086AB"/>
      </a:accent2>
      <a:accent3>
        <a:srgbClr val="F1A947"/>
      </a:accent3>
      <a:accent4>
        <a:srgbClr val="D25B6E"/>
      </a:accent4>
      <a:accent5>
        <a:srgbClr val="2EB665"/>
      </a:accent5>
      <a:accent6>
        <a:srgbClr val="7F56EF"/>
      </a:accent6>
      <a:hlink>
        <a:srgbClr val="7FB4FA"/>
      </a:hlink>
      <a:folHlink>
        <a:srgbClr val="A997CA"/>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3.xml><?xml version="1.0" encoding="utf-8"?>
<a:theme xmlns:a="http://schemas.openxmlformats.org/drawingml/2006/main" name="Shoji">
  <a:themeElements>
    <a:clrScheme name="Shoji">
      <a:dk1>
        <a:srgbClr val="131313"/>
      </a:dk1>
      <a:lt1>
        <a:sysClr val="window" lastClr="FFFFFF"/>
      </a:lt1>
      <a:dk2>
        <a:srgbClr val="1D3433"/>
      </a:dk2>
      <a:lt2>
        <a:srgbClr val="F3F2ED"/>
      </a:lt2>
      <a:accent1>
        <a:srgbClr val="7C5C3E"/>
      </a:accent1>
      <a:accent2>
        <a:srgbClr val="B8A189"/>
      </a:accent2>
      <a:accent3>
        <a:srgbClr val="A1A696"/>
      </a:accent3>
      <a:accent4>
        <a:srgbClr val="566868"/>
      </a:accent4>
      <a:accent5>
        <a:srgbClr val="786F50"/>
      </a:accent5>
      <a:accent6>
        <a:srgbClr val="A9A375"/>
      </a:accent6>
      <a:hlink>
        <a:srgbClr val="B1785F"/>
      </a:hlink>
      <a:folHlink>
        <a:srgbClr val="6C7F7F"/>
      </a:folHlink>
    </a:clrScheme>
    <a:fontScheme name="Custom 35">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oji" id="{EBD40D9C-CA72-493B-87C2-C0EB162C667E}" vid="{D0940FF3-4015-4C8A-9B90-9961EFA3BC7C}"/>
    </a:ext>
  </a:extLst>
</a:theme>
</file>

<file path=ppt/theme/theme4.xml><?xml version="1.0" encoding="utf-8"?>
<a:theme xmlns:a="http://schemas.openxmlformats.org/drawingml/2006/main" name="7_TBC 2022">
  <a:themeElements>
    <a:clrScheme name="ACR COLOR THEME">
      <a:dk1>
        <a:srgbClr val="000000"/>
      </a:dk1>
      <a:lt1>
        <a:srgbClr val="FFFFFF"/>
      </a:lt1>
      <a:dk2>
        <a:srgbClr val="FEFFFF"/>
      </a:dk2>
      <a:lt2>
        <a:srgbClr val="B6B6B6"/>
      </a:lt2>
      <a:accent1>
        <a:srgbClr val="00F900"/>
      </a:accent1>
      <a:accent2>
        <a:srgbClr val="1B144B"/>
      </a:accent2>
      <a:accent3>
        <a:srgbClr val="8054F0"/>
      </a:accent3>
      <a:accent4>
        <a:srgbClr val="7FB5FC"/>
      </a:accent4>
      <a:accent5>
        <a:srgbClr val="A0F9FB"/>
      </a:accent5>
      <a:accent6>
        <a:srgbClr val="70BFB0"/>
      </a:accent6>
      <a:hlink>
        <a:srgbClr val="1B144B"/>
      </a:hlink>
      <a:folHlink>
        <a:srgbClr val="BEBE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t"/>
      <a:lstStyle>
        <a:defPPr algn="l">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00DF"/>
        </a:solidFill>
      </a:spPr>
      <a:bodyPr wrap="square" rtlCol="0">
        <a:noAutofit/>
      </a:bodyPr>
      <a:lstStyle>
        <a:defPPr algn="l">
          <a:defRPr sz="1200" dirty="0" err="1" smtClean="0">
            <a:solidFill>
              <a:schemeClr val="bg1"/>
            </a:solidFill>
          </a:defRPr>
        </a:defPPr>
      </a:lstStyle>
    </a:txDef>
  </a:objectDefaults>
  <a:extraClrSchemeLst/>
  <a:extLst>
    <a:ext uri="{05A4C25C-085E-4340-85A3-A5531E510DB2}">
      <thm15:themeFamily xmlns:thm15="http://schemas.microsoft.com/office/thememl/2012/main" name="Presentation2" id="{14A4CA9C-3DE1-1944-B392-1C04C49888A5}" vid="{F433BE9B-4641-A24B-909D-47F67C48A81B}"/>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593</TotalTime>
  <Words>2393</Words>
  <Application>Microsoft Office PowerPoint</Application>
  <PresentationFormat>Widescreen</PresentationFormat>
  <Paragraphs>171</Paragraphs>
  <Slides>43</Slides>
  <Notes>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43</vt:i4>
      </vt:variant>
    </vt:vector>
  </HeadingPairs>
  <TitlesOfParts>
    <vt:vector size="60" baseType="lpstr">
      <vt:lpstr>Aptos</vt:lpstr>
      <vt:lpstr>Aptos Display</vt:lpstr>
      <vt:lpstr>Aptos Light</vt:lpstr>
      <vt:lpstr>Arial</vt:lpstr>
      <vt:lpstr>Arial Nova</vt:lpstr>
      <vt:lpstr>BlinkMacSystemFont</vt:lpstr>
      <vt:lpstr>Calibri</vt:lpstr>
      <vt:lpstr>Georgia Pro Cond</vt:lpstr>
      <vt:lpstr>Open Sans</vt:lpstr>
      <vt:lpstr>Public Sans</vt:lpstr>
      <vt:lpstr>Walbaum Display</vt:lpstr>
      <vt:lpstr>Walbaum Display (Headings)</vt:lpstr>
      <vt:lpstr>Office Theme</vt:lpstr>
      <vt:lpstr>4_Office Theme</vt:lpstr>
      <vt:lpstr>Shoji</vt:lpstr>
      <vt:lpstr>7_TBC 2022</vt:lpstr>
      <vt:lpstr>1_Office Theme</vt:lpstr>
      <vt:lpstr>PowerPoint Presentation</vt:lpstr>
      <vt:lpstr>PowerPoint Presentation</vt:lpstr>
      <vt:lpstr>Discussion Topics</vt:lpstr>
      <vt:lpstr>PowerPoint Presentation</vt:lpstr>
      <vt:lpstr>Influencing Workforce, Screening, and Access Policy</vt:lpstr>
      <vt:lpstr>Award-Winning Research and National Recognition</vt:lpstr>
      <vt:lpstr>HPI Research      Policy Impact</vt:lpstr>
      <vt:lpstr>Raising Awareness:  Evidence Supporting the ACR Member Interests</vt:lpstr>
      <vt:lpstr>The Future of the Radiology Workforce and Imaging 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workforce studies</vt:lpstr>
      <vt:lpstr>PowerPoint Presentation</vt:lpstr>
      <vt:lpstr>PowerPoint Presentation</vt:lpstr>
      <vt:lpstr>The Impact of Radiology on Population Health</vt:lpstr>
      <vt:lpstr>PowerPoint Presentation</vt:lpstr>
      <vt:lpstr>PowerPoint Presentation</vt:lpstr>
      <vt:lpstr>PowerPoint Presentation</vt:lpstr>
      <vt:lpstr>PowerPoint Presentation</vt:lpstr>
      <vt:lpstr>How Radiology Fits Into Value Based Payment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Interventional Radiology</vt:lpstr>
      <vt:lpstr>PowerPoint Presentation</vt:lpstr>
      <vt:lpstr>PowerPoint Presentation</vt:lpstr>
      <vt:lpstr>PowerPoint Presentation</vt:lpstr>
      <vt:lpstr>References </vt:lpstr>
      <vt:lpstr>References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Waid, Mikki</dc:creator>
  <cp:lastModifiedBy>Gonzalez, Nichole</cp:lastModifiedBy>
  <cp:revision>4</cp:revision>
  <dcterms:created xsi:type="dcterms:W3CDTF">2026-05-21T15:01:44Z</dcterms:created>
  <dcterms:modified xsi:type="dcterms:W3CDTF">2026-06-24T18:29:56Z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7a5e534-988f-43d1-a700-c5eaa344c527_Enabled">
    <vt:lpwstr>true</vt:lpwstr>
  </property>
  <property fmtid="{D5CDD505-2E9C-101B-9397-08002B2CF9AE}" pid="3" name="MSIP_Label_c7a5e534-988f-43d1-a700-c5eaa344c527_SetDate">
    <vt:lpwstr>2026-05-21T15:02:57Z</vt:lpwstr>
  </property>
  <property fmtid="{D5CDD505-2E9C-101B-9397-08002B2CF9AE}" pid="4" name="MSIP_Label_c7a5e534-988f-43d1-a700-c5eaa344c527_Method">
    <vt:lpwstr>Standard</vt:lpwstr>
  </property>
  <property fmtid="{D5CDD505-2E9C-101B-9397-08002B2CF9AE}" pid="5" name="MSIP_Label_c7a5e534-988f-43d1-a700-c5eaa344c527_Name">
    <vt:lpwstr>General-Unrestricted</vt:lpwstr>
  </property>
  <property fmtid="{D5CDD505-2E9C-101B-9397-08002B2CF9AE}" pid="6" name="MSIP_Label_c7a5e534-988f-43d1-a700-c5eaa344c527_SiteId">
    <vt:lpwstr>0b63ae10-46b1-4199-b40c-cf498ce75dc4</vt:lpwstr>
  </property>
  <property fmtid="{D5CDD505-2E9C-101B-9397-08002B2CF9AE}" pid="7" name="MSIP_Label_c7a5e534-988f-43d1-a700-c5eaa344c527_ActionId">
    <vt:lpwstr>958b1458-a52c-442f-9b10-297fbc9fcd8f</vt:lpwstr>
  </property>
  <property fmtid="{D5CDD505-2E9C-101B-9397-08002B2CF9AE}" pid="8" name="MSIP_Label_c7a5e534-988f-43d1-a700-c5eaa344c527_ContentBits">
    <vt:lpwstr>0</vt:lpwstr>
  </property>
  <property fmtid="{D5CDD505-2E9C-101B-9397-08002B2CF9AE}" pid="9" name="MSIP_Label_c7a5e534-988f-43d1-a700-c5eaa344c527_Tag">
    <vt:lpwstr>10, 3, 0, 1</vt:lpwstr>
  </property>
</Properties>
</file>